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8" r:id="rId2"/>
    <p:sldId id="269" r:id="rId3"/>
    <p:sldId id="270" r:id="rId4"/>
    <p:sldId id="273" r:id="rId5"/>
    <p:sldId id="274" r:id="rId6"/>
    <p:sldId id="277" r:id="rId7"/>
    <p:sldId id="278" r:id="rId8"/>
    <p:sldId id="279" r:id="rId9"/>
    <p:sldId id="258" r:id="rId10"/>
    <p:sldId id="294" r:id="rId11"/>
    <p:sldId id="295" r:id="rId12"/>
    <p:sldId id="281" r:id="rId13"/>
    <p:sldId id="259" r:id="rId14"/>
    <p:sldId id="282" r:id="rId15"/>
    <p:sldId id="283" r:id="rId16"/>
    <p:sldId id="300" r:id="rId17"/>
    <p:sldId id="288" r:id="rId18"/>
    <p:sldId id="299" r:id="rId19"/>
    <p:sldId id="289" r:id="rId20"/>
    <p:sldId id="297" r:id="rId21"/>
    <p:sldId id="301" r:id="rId22"/>
    <p:sldId id="290" r:id="rId23"/>
    <p:sldId id="275" r:id="rId24"/>
    <p:sldId id="284" r:id="rId25"/>
    <p:sldId id="286" r:id="rId26"/>
    <p:sldId id="28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33FF"/>
    <a:srgbClr val="00FF00"/>
    <a:srgbClr val="FFFFFF"/>
    <a:srgbClr val="FF9900"/>
    <a:srgbClr val="85EC85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E58A0D-FE91-4D26-8774-9AC7C7B26158}" v="145" dt="2022-10-22T16:42:21.138"/>
    <p1510:client id="{50916CAA-BDF6-2B2B-080B-67FDA8D79D5C}" v="92" dt="2022-10-23T22:43:09.716"/>
    <p1510:client id="{8319B6E2-A344-2D1D-9448-C0C6CC151F59}" v="6" dt="2022-10-22T15:28:57.444"/>
    <p1510:client id="{9124559D-32C6-1EFC-2938-987E5C581673}" v="222" dt="2022-10-22T21:25:37.581"/>
    <p1510:client id="{AABA4750-F1E8-A6A5-A407-4C56D36BC88D}" v="20" dt="2022-10-22T20:35:09.6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9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5B398-82F6-4716-A283-CE897F69255E}" type="datetimeFigureOut">
              <a:rPr lang="en-US" smtClean="0"/>
              <a:t>2022-11-13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35891-DFC0-4B82-B92B-980C519E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7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35891-DFC0-4B82-B92B-980C519EC3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9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35891-DFC0-4B82-B92B-980C519EC3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59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35891-DFC0-4B82-B92B-980C519EC3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78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A9081-7BEE-4E3C-9C9D-C85735FCE3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29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A9081-7BEE-4E3C-9C9D-C85735FCE3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3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Throughput varies RTT varies 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35891-DFC0-4B82-B92B-980C519EC3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94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73C8B-CC03-4234-9F0A-E8E63F7099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6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0292C-6E6B-409A-880F-BB531A887A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67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35891-DFC0-4B82-B92B-980C519EC3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89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AF93E-3D1E-489A-BBA0-F8B87FB9A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FE85C0-BA02-4516-841B-E92F79126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CD31F-D290-4169-9DE8-6279673B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D89B-26F9-418A-B583-EB7A7A7A8755}" type="datetime1">
              <a:rPr lang="en-US" smtClean="0"/>
              <a:t>2022-11-13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78993-015A-47F1-B477-59E9DE15E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1010F-F6BF-43B2-A849-1134E54D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0A6B-B42C-4DDB-9473-F80437E3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6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F4469-FBB4-4031-89C2-ABF421F61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B71DE-0158-4BB2-A433-A1D333B5E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FD884-5157-4754-9C6B-8879207ED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F8E9-F9C1-4BE3-AA1C-E8A20578B286}" type="datetime1">
              <a:rPr lang="en-US" smtClean="0"/>
              <a:t>2022-11-13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CC546-BA46-4AD5-874F-C4ACD274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EEA2A-DAD7-4767-B125-96046EA44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0A6B-B42C-4DDB-9473-F80437E3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3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A6A740-2C18-4C42-8D3C-53796851D3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1962CC-DF5F-4BDE-A40F-98D6F3CD6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8FECD-EEF6-4E8E-81EE-39858D362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4F85-BDFE-4F07-8DD3-E8C4C752F165}" type="datetime1">
              <a:rPr lang="en-US" smtClean="0"/>
              <a:t>2022-11-13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BB23A-A695-4A76-8E6E-658014F45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B4738-B90B-4656-8AA7-E8DC2237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0A6B-B42C-4DDB-9473-F80437E3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5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A942-274B-4E31-B85E-FB9BC7A1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F5041-1F77-43F6-84D2-C88B753F2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A3424-D541-4033-8344-6EAA0AAAB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48DD-605E-430E-9C05-753927886155}" type="datetime1">
              <a:rPr lang="en-US" smtClean="0"/>
              <a:t>2022-11-13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70BE1-DC2E-4A63-AF70-31EE3C400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056CF-B7C4-4047-BD30-702492972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0A6B-B42C-4DDB-9473-F80437E3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0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1B129-1931-441A-A020-703F5D147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E5694-C446-48A5-9F32-A386C165C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2CF58-1FB4-4717-8BAC-9619E3994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CAB5-9D7E-40E7-BD84-B7FF62635EFD}" type="datetime1">
              <a:rPr lang="en-US" smtClean="0"/>
              <a:t>2022-11-13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EA345-9BCA-4882-86D8-B12F4D2C1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326A0-EA9B-4B6C-B61B-807DD711A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0A6B-B42C-4DDB-9473-F80437E3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9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8DFA3-BA7A-489F-8AC2-F7213E954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438E5-4029-485B-BC18-F14E75919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C46E14-5F39-4261-94A3-1F9CF277F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FB61D1-BB55-474A-BD0C-CAAA5192D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B4D2-C218-48DD-9D58-64FEAFA34A70}" type="datetime1">
              <a:rPr lang="en-US" smtClean="0"/>
              <a:t>2022-11-13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39D6-D830-412E-8EA2-F2F3052CD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CA5AA-7E04-4771-9563-A9805893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0A6B-B42C-4DDB-9473-F80437E3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2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3760B-59BD-4B1F-BAC5-B6A0134DC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D4C8F-AEAD-47DB-BE5C-0DDF7A2BB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B7CC6-E3D1-45F4-B4FC-6C6D798E8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ECA6B0-9E25-4935-9BC4-6E6EDA310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0AC334-D581-4437-8E7E-F4C605583F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855713-2238-4DD3-B2F4-002DD3F82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6079-4DF2-41B4-96BC-49ADE3C871BD}" type="datetime1">
              <a:rPr lang="en-US" smtClean="0"/>
              <a:t>2022-11-13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6928F-D417-4A94-8ED9-D0B071C9F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0E0998-89D8-4210-B6E6-1D350B65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0A6B-B42C-4DDB-9473-F80437E3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8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F53B5-1072-49CA-B7F6-E97B6A560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1EA3F9-348C-4FEB-833A-41C8A9398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7F4A-7D0C-43E2-AB37-6A0542A5EEA6}" type="datetime1">
              <a:rPr lang="en-US" smtClean="0"/>
              <a:t>2022-11-13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FF612-FA16-44E3-8D0B-5B495A4B3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2A467-DA8C-4330-BD33-0EA3D375A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0A6B-B42C-4DDB-9473-F80437E3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9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F2E088-7223-423A-87F8-F7E61E0E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C8FC-CDF7-43D8-9016-7D5A43C1B890}" type="datetime1">
              <a:rPr lang="en-US" smtClean="0"/>
              <a:t>2022-11-13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B4BEBA-33A6-4BD3-984B-5278EF2CA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9FD-AE15-4400-B4BC-483A538F9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0A6B-B42C-4DDB-9473-F80437E3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7D5ED-1FC7-4238-91E5-439C4881E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CC0E2-5F59-4A7C-ACD5-570E772D8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47061-900B-419C-9830-82739EE38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8CC2A-5534-4D41-ACFF-01FD21A24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C435-2DC5-4EA9-A108-2C01CC9863B0}" type="datetime1">
              <a:rPr lang="en-US" smtClean="0"/>
              <a:t>2022-11-13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9B521-092C-4885-819C-C8EB504B8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6A4B5-7B00-40D0-A2E4-2029562D8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0A6B-B42C-4DDB-9473-F80437E3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3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07807-8941-40BF-91A8-D66D8CDAB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476F8D-9626-450E-BDF0-A9D8A5F73B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ABCB1-3B62-4827-B7F5-C1BC565D4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D7C19-11F4-4598-A87B-2642AEA00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D0BA-AA2F-449B-B0DC-29BA5FA8BB2D}" type="datetime1">
              <a:rPr lang="en-US" smtClean="0"/>
              <a:t>2022-11-13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CF505-17A2-49B2-B73F-AA1BC125A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1FEA1-B73E-4603-BB45-2BE9199C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0A6B-B42C-4DDB-9473-F80437E3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7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FC6711-A250-45D9-85EA-2799407A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77F62-9743-4434-93DB-CFE71A311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EF6FD-3E1F-441D-804C-272FD5DE84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9FADE-77A8-4468-9F4B-3A300A18EE70}" type="datetime1">
              <a:rPr lang="en-US" smtClean="0"/>
              <a:t>2022-11-13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7116E-CD0C-4631-A592-267AD717B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C16A3-038E-42FC-97FA-8968129AA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80A6B-B42C-4DDB-9473-F80437E3C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1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aryam-ataei/tcp_bw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wpi.edu/~claypool/papers/tcp-hystart-netdev-21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tcp-hystart-netdev-21/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F3466-98A5-3C1F-5609-A5D2BC48B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1953"/>
            <a:ext cx="9144000" cy="2387600"/>
          </a:xfrm>
        </p:spPr>
        <p:txBody>
          <a:bodyPr/>
          <a:lstStyle/>
          <a:p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Fixing TCP Slow Start for Slow Fat Links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FFABD7-FB87-A55C-DA69-4CA8F8AAC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4205681" cy="1655762"/>
          </a:xfrm>
        </p:spPr>
        <p:txBody>
          <a:bodyPr>
            <a:normAutofit/>
          </a:bodyPr>
          <a:lstStyle/>
          <a:p>
            <a:r>
              <a:rPr lang="en-US" sz="2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Maryam </a:t>
            </a:r>
            <a:r>
              <a:rPr lang="en-US" sz="2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Ataei</a:t>
            </a:r>
            <a:r>
              <a:rPr lang="en-US" sz="2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Kachooei</a:t>
            </a:r>
            <a:endParaRPr lang="en-US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2800" b="0" i="0" dirty="0" err="1">
                <a:effectLst/>
                <a:latin typeface="Arial" panose="020B0604020202020204" pitchFamily="34" charset="0"/>
              </a:rPr>
              <a:t>Pinhan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Zhao</a:t>
            </a:r>
          </a:p>
          <a:p>
            <a:r>
              <a:rPr lang="en-US" sz="2800" b="0" i="0" dirty="0">
                <a:effectLst/>
                <a:latin typeface="Arial" panose="020B0604020202020204" pitchFamily="34" charset="0"/>
              </a:rPr>
              <a:t> Mark Claypool</a:t>
            </a:r>
            <a:endParaRPr lang="en-US" sz="28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632635C-532C-D299-EE6D-69BE6A4E0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018" y="4760910"/>
            <a:ext cx="3531735" cy="174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Resources | Marketing &amp; Communications | Offices | WPI">
            <a:extLst>
              <a:ext uri="{FF2B5EF4-FFF2-40B4-BE49-F238E27FC236}">
                <a16:creationId xmlns:a16="http://schemas.microsoft.com/office/drawing/2014/main" id="{26CAA150-A0C9-27DF-F9C0-CCFC98540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374" y="4852481"/>
            <a:ext cx="2022933" cy="156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3C17A9AB-7CEC-6260-E6A3-6CCADAAACDB0}"/>
              </a:ext>
            </a:extLst>
          </p:cNvPr>
          <p:cNvSpPr txBox="1">
            <a:spLocks/>
          </p:cNvSpPr>
          <p:nvPr/>
        </p:nvSpPr>
        <p:spPr>
          <a:xfrm>
            <a:off x="7273254" y="3804774"/>
            <a:ext cx="4067263" cy="1250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</a:rPr>
              <a:t>Feng Li </a:t>
            </a:r>
          </a:p>
          <a:p>
            <a:r>
              <a:rPr lang="en-US" sz="2800" dirty="0">
                <a:latin typeface="Arial" panose="020B0604020202020204" pitchFamily="34" charset="0"/>
              </a:rPr>
              <a:t>Jae Chung</a:t>
            </a:r>
          </a:p>
          <a:p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89678-2B96-666C-2C0F-841660ED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0A6B-B42C-4DDB-9473-F80437E3C2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83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A634E-E2CA-7F3E-9EA6-7A40A96E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97"/>
            <a:ext cx="10515600" cy="1325563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Example of download over LEO link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B9BFC-9DAA-27CB-820E-B5DFC9695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0A6B-B42C-4DDB-9473-F80437E3C2B2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D373F0A1-6B51-6FCE-BEAC-8D5DEE422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582" y="4010502"/>
            <a:ext cx="8560418" cy="2357144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05A6C62E-AAA7-43BE-911E-9E0D92E02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1678987"/>
            <a:ext cx="8572500" cy="2400300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6CD7B9A0-BD61-4311-86FB-8A97BD2CD479}"/>
              </a:ext>
            </a:extLst>
          </p:cNvPr>
          <p:cNvSpPr/>
          <p:nvPr/>
        </p:nvSpPr>
        <p:spPr>
          <a:xfrm>
            <a:off x="3866275" y="4146404"/>
            <a:ext cx="169817" cy="2314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3A6E44C-61ED-4189-B31A-F2391895C14C}"/>
              </a:ext>
            </a:extLst>
          </p:cNvPr>
          <p:cNvSpPr/>
          <p:nvPr/>
        </p:nvSpPr>
        <p:spPr>
          <a:xfrm rot="10800000">
            <a:off x="4747880" y="1839237"/>
            <a:ext cx="169817" cy="2314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A7DA761-EE51-4AD1-B00A-E605DC993D07}"/>
              </a:ext>
            </a:extLst>
          </p:cNvPr>
          <p:cNvSpPr/>
          <p:nvPr/>
        </p:nvSpPr>
        <p:spPr>
          <a:xfrm rot="10800000">
            <a:off x="7826882" y="2540661"/>
            <a:ext cx="169817" cy="2314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580A0A-883D-4944-B4CD-475152279F14}"/>
              </a:ext>
            </a:extLst>
          </p:cNvPr>
          <p:cNvSpPr txBox="1"/>
          <p:nvPr/>
        </p:nvSpPr>
        <p:spPr>
          <a:xfrm>
            <a:off x="151986" y="2989278"/>
            <a:ext cx="3575187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RTT</a:t>
            </a:r>
            <a:r>
              <a:rPr lang="en-US" sz="2800" dirty="0"/>
              <a:t> varies a lot</a:t>
            </a:r>
            <a:br>
              <a:rPr lang="en-US" sz="2800" dirty="0"/>
            </a:br>
            <a:r>
              <a:rPr lang="en-US" sz="2800" dirty="0">
                <a:solidFill>
                  <a:srgbClr val="FF0000"/>
                </a:solidFill>
              </a:rPr>
              <a:t>Throughput</a:t>
            </a:r>
            <a:r>
              <a:rPr lang="en-US" sz="2800" dirty="0"/>
              <a:t> varies a lot</a:t>
            </a:r>
          </a:p>
          <a:p>
            <a:endParaRPr lang="en-US" sz="2800" dirty="0"/>
          </a:p>
          <a:p>
            <a:r>
              <a:rPr lang="en-US" sz="2800" dirty="0"/>
              <a:t>Delay still is a problem over LEO link!</a:t>
            </a:r>
          </a:p>
        </p:txBody>
      </p:sp>
    </p:spTree>
    <p:extLst>
      <p:ext uri="{BB962C8B-B14F-4D97-AF65-F5344CB8AC3E}">
        <p14:creationId xmlns:p14="http://schemas.microsoft.com/office/powerpoint/2010/main" val="384147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04911-1969-D6DE-8AD6-CD532362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382"/>
            <a:ext cx="10515600" cy="1325563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Hystart Exits too Early over LEO Link 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01127-8845-C99B-BFB8-9B19504BC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0A6B-B42C-4DDB-9473-F80437E3C2B2}" type="slidenum">
              <a:rPr lang="en-US" smtClean="0"/>
              <a:t>11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E74050-2362-3A06-0406-AA46011FA1BE}"/>
              </a:ext>
            </a:extLst>
          </p:cNvPr>
          <p:cNvSpPr txBox="1"/>
          <p:nvPr/>
        </p:nvSpPr>
        <p:spPr>
          <a:xfrm>
            <a:off x="631903" y="1203617"/>
            <a:ext cx="5733585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Calibri" panose="020F0502020204030204"/>
              </a:rPr>
              <a:t>Hystart exits too early, when </a:t>
            </a:r>
            <a:r>
              <a:rPr lang="en-US" sz="2800" dirty="0" err="1">
                <a:cs typeface="Calibri" panose="020F0502020204030204"/>
              </a:rPr>
              <a:t>cwnd</a:t>
            </a:r>
            <a:r>
              <a:rPr lang="en-US" sz="2800" dirty="0">
                <a:cs typeface="Calibri" panose="020F0502020204030204"/>
              </a:rPr>
              <a:t> is still small.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Calibri" panose="020F0502020204030204"/>
              </a:rPr>
              <a:t>When Hystart off, the </a:t>
            </a:r>
            <a:r>
              <a:rPr lang="en-US" sz="2800" dirty="0" err="1">
                <a:cs typeface="Calibri" panose="020F0502020204030204"/>
              </a:rPr>
              <a:t>cwnd</a:t>
            </a:r>
            <a:r>
              <a:rPr lang="en-US" sz="2800" dirty="0">
                <a:cs typeface="Calibri" panose="020F0502020204030204"/>
              </a:rPr>
              <a:t> is much bigger when loss happens (first time call </a:t>
            </a:r>
            <a:r>
              <a:rPr lang="en-US" sz="2800" dirty="0" err="1">
                <a:cs typeface="Calibri" panose="020F0502020204030204"/>
              </a:rPr>
              <a:t>set_ssthresh</a:t>
            </a:r>
            <a:r>
              <a:rPr lang="en-US" sz="2800" dirty="0">
                <a:cs typeface="Calibri" panose="020F0502020204030204"/>
              </a:rPr>
              <a:t>()). </a:t>
            </a:r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87EC933-D50A-18CF-9304-A120FAD28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3" y="3470730"/>
            <a:ext cx="5143500" cy="33528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96CCBB1-2F73-69FC-432A-E72898A5E437}"/>
              </a:ext>
            </a:extLst>
          </p:cNvPr>
          <p:cNvSpPr/>
          <p:nvPr/>
        </p:nvSpPr>
        <p:spPr>
          <a:xfrm>
            <a:off x="1770745" y="5650855"/>
            <a:ext cx="2106592" cy="8771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C470F142-1375-78AF-6289-286B7B95A975}"/>
              </a:ext>
            </a:extLst>
          </p:cNvPr>
          <p:cNvSpPr/>
          <p:nvPr/>
        </p:nvSpPr>
        <p:spPr>
          <a:xfrm>
            <a:off x="3298785" y="3831153"/>
            <a:ext cx="2338086" cy="1888006"/>
          </a:xfrm>
          <a:prstGeom prst="flowChartConnector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F07377A-37C9-5552-88EB-D65E0834922D}"/>
              </a:ext>
            </a:extLst>
          </p:cNvPr>
          <p:cNvSpPr/>
          <p:nvPr/>
        </p:nvSpPr>
        <p:spPr>
          <a:xfrm>
            <a:off x="745344" y="5877166"/>
            <a:ext cx="371522" cy="266218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6F00F93-2531-8700-9AFF-B7E89FB4A7C2}"/>
              </a:ext>
            </a:extLst>
          </p:cNvPr>
          <p:cNvSpPr/>
          <p:nvPr/>
        </p:nvSpPr>
        <p:spPr>
          <a:xfrm>
            <a:off x="745344" y="4137026"/>
            <a:ext cx="371522" cy="266218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7886E1-800C-AFF0-0DD4-E3EA478399B7}"/>
              </a:ext>
            </a:extLst>
          </p:cNvPr>
          <p:cNvSpPr txBox="1"/>
          <p:nvPr/>
        </p:nvSpPr>
        <p:spPr>
          <a:xfrm>
            <a:off x="3057985" y="3720460"/>
            <a:ext cx="583009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Hystart </a:t>
            </a:r>
            <a:r>
              <a:rPr lang="en-US" sz="2800" dirty="0"/>
              <a:t>is ineffective for LEO and GEO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FF5DC4B-154B-A24E-1037-2CA488874EB8}"/>
              </a:ext>
            </a:extLst>
          </p:cNvPr>
          <p:cNvGrpSpPr/>
          <p:nvPr/>
        </p:nvGrpSpPr>
        <p:grpSpPr>
          <a:xfrm>
            <a:off x="6752823" y="1646602"/>
            <a:ext cx="5143500" cy="2400300"/>
            <a:chOff x="6752823" y="1646602"/>
            <a:chExt cx="5143500" cy="24003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C6C41A0-9B36-0346-5B14-350249D559E5}"/>
                </a:ext>
              </a:extLst>
            </p:cNvPr>
            <p:cNvGrpSpPr/>
            <p:nvPr/>
          </p:nvGrpSpPr>
          <p:grpSpPr>
            <a:xfrm>
              <a:off x="6752823" y="1646602"/>
              <a:ext cx="5143500" cy="2400300"/>
              <a:chOff x="6752823" y="1646602"/>
              <a:chExt cx="5143500" cy="240030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F21330-7898-8799-E28F-A83A69E2DA65}"/>
                  </a:ext>
                </a:extLst>
              </p:cNvPr>
              <p:cNvSpPr txBox="1"/>
              <p:nvPr/>
            </p:nvSpPr>
            <p:spPr>
              <a:xfrm>
                <a:off x="10240536" y="1970048"/>
                <a:ext cx="1486829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dirty="0">
                    <a:cs typeface="Calibri"/>
                  </a:rPr>
                  <a:t>Throughput                  </a:t>
                </a:r>
                <a:endParaRPr lang="en-US" dirty="0"/>
              </a:p>
            </p:txBody>
          </p:sp>
          <p:pic>
            <p:nvPicPr>
              <p:cNvPr id="19" name="Picture 18" descr="Chart, line chart&#10;&#10;Description automatically generated">
                <a:extLst>
                  <a:ext uri="{FF2B5EF4-FFF2-40B4-BE49-F238E27FC236}">
                    <a16:creationId xmlns:a16="http://schemas.microsoft.com/office/drawing/2014/main" id="{632665D0-1387-4588-8147-627F35A86E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52823" y="1646602"/>
                <a:ext cx="5143500" cy="2400300"/>
              </a:xfrm>
              <a:prstGeom prst="rect">
                <a:avLst/>
              </a:prstGeom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C34DBF-184F-2235-5D8C-64BB5F40AB2C}"/>
                </a:ext>
              </a:extLst>
            </p:cNvPr>
            <p:cNvSpPr txBox="1"/>
            <p:nvPr/>
          </p:nvSpPr>
          <p:spPr>
            <a:xfrm rot="16200000">
              <a:off x="6079843" y="2476316"/>
              <a:ext cx="1918539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Cumulative Distribution</a:t>
              </a:r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0B4C117-4478-B07C-53A1-430DD19CDAD9}"/>
              </a:ext>
            </a:extLst>
          </p:cNvPr>
          <p:cNvGrpSpPr/>
          <p:nvPr/>
        </p:nvGrpSpPr>
        <p:grpSpPr>
          <a:xfrm>
            <a:off x="6752823" y="4221761"/>
            <a:ext cx="5143500" cy="2428543"/>
            <a:chOff x="6752823" y="4221761"/>
            <a:chExt cx="5143500" cy="242854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CB8A25F-1445-F27D-7593-654C3E844964}"/>
                </a:ext>
              </a:extLst>
            </p:cNvPr>
            <p:cNvGrpSpPr/>
            <p:nvPr/>
          </p:nvGrpSpPr>
          <p:grpSpPr>
            <a:xfrm>
              <a:off x="6752823" y="4221761"/>
              <a:ext cx="5143500" cy="2400300"/>
              <a:chOff x="6752823" y="4221761"/>
              <a:chExt cx="5143500" cy="24003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6F757EC-A429-08AB-B16D-19F44853E640}"/>
                  </a:ext>
                </a:extLst>
              </p:cNvPr>
              <p:cNvGrpSpPr/>
              <p:nvPr/>
            </p:nvGrpSpPr>
            <p:grpSpPr>
              <a:xfrm>
                <a:off x="6752823" y="4221761"/>
                <a:ext cx="5143500" cy="2400300"/>
                <a:chOff x="6752823" y="4221761"/>
                <a:chExt cx="5143500" cy="2400300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587C3AA-F45B-BF6D-DCDB-00977E6C314E}"/>
                    </a:ext>
                  </a:extLst>
                </p:cNvPr>
                <p:cNvSpPr txBox="1"/>
                <p:nvPr/>
              </p:nvSpPr>
              <p:spPr>
                <a:xfrm>
                  <a:off x="9980342" y="4516243"/>
                  <a:ext cx="1644804" cy="369332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l"/>
                  <a:r>
                    <a:rPr lang="en-US" dirty="0">
                      <a:cs typeface="Calibri"/>
                    </a:rPr>
                    <a:t>Retransmission</a:t>
                  </a:r>
                  <a:endParaRPr lang="en-US" dirty="0"/>
                </a:p>
              </p:txBody>
            </p:sp>
            <p:pic>
              <p:nvPicPr>
                <p:cNvPr id="15" name="Picture 14" descr="Chart, line chart&#10;&#10;Description automatically generated">
                  <a:extLst>
                    <a:ext uri="{FF2B5EF4-FFF2-40B4-BE49-F238E27FC236}">
                      <a16:creationId xmlns:a16="http://schemas.microsoft.com/office/drawing/2014/main" id="{EDE078EA-57C3-4FA5-AED1-3FE3622326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52823" y="4221761"/>
                  <a:ext cx="5143500" cy="2400300"/>
                </a:xfrm>
                <a:prstGeom prst="rect">
                  <a:avLst/>
                </a:prstGeom>
              </p:spPr>
            </p:pic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CE9183-5C55-CDFE-2123-E7766FBA8FB1}"/>
                  </a:ext>
                </a:extLst>
              </p:cNvPr>
              <p:cNvSpPr txBox="1"/>
              <p:nvPr/>
            </p:nvSpPr>
            <p:spPr>
              <a:xfrm rot="16200000">
                <a:off x="6079844" y="5105827"/>
                <a:ext cx="1918539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Cumulative Distribution</a:t>
                </a:r>
                <a:endParaRPr lang="en-US" dirty="0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B90F58D-529B-2C44-DA7B-438EF7BA6401}"/>
                </a:ext>
              </a:extLst>
            </p:cNvPr>
            <p:cNvSpPr txBox="1"/>
            <p:nvPr/>
          </p:nvSpPr>
          <p:spPr>
            <a:xfrm>
              <a:off x="8734425" y="6342527"/>
              <a:ext cx="1961713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Total Retransmission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21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6" grpId="0" animBg="1"/>
      <p:bldP spid="16" grpId="1" animBg="1"/>
      <p:bldP spid="16" grpId="2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CC58B194-3B60-425E-ADF8-64E912E9DED8}"/>
              </a:ext>
            </a:extLst>
          </p:cNvPr>
          <p:cNvGrpSpPr/>
          <p:nvPr/>
        </p:nvGrpSpPr>
        <p:grpSpPr>
          <a:xfrm>
            <a:off x="8169796" y="1517867"/>
            <a:ext cx="4029125" cy="3848191"/>
            <a:chOff x="8062449" y="932744"/>
            <a:chExt cx="4198375" cy="384819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B9A64B1-C35B-4E1E-A7F7-F8530FA24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62449" y="1632154"/>
              <a:ext cx="4198375" cy="314878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C9B8048-ED58-455C-9A75-E3CAB96B884E}"/>
                </a:ext>
              </a:extLst>
            </p:cNvPr>
            <p:cNvSpPr txBox="1"/>
            <p:nvPr/>
          </p:nvSpPr>
          <p:spPr>
            <a:xfrm>
              <a:off x="9131276" y="932744"/>
              <a:ext cx="2919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Exit in optimal point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954AB28-800B-4820-BEA7-888366AD513E}"/>
              </a:ext>
            </a:extLst>
          </p:cNvPr>
          <p:cNvGrpSpPr/>
          <p:nvPr/>
        </p:nvGrpSpPr>
        <p:grpSpPr>
          <a:xfrm>
            <a:off x="3948653" y="1562599"/>
            <a:ext cx="4029125" cy="3781632"/>
            <a:chOff x="3952565" y="999303"/>
            <a:chExt cx="4198375" cy="37816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6DCB0AF-018C-42B8-8E76-7BFB10C4B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2565" y="1632154"/>
              <a:ext cx="4198375" cy="314878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E2436E-0E84-46BF-9778-782A6607C8F7}"/>
                </a:ext>
              </a:extLst>
            </p:cNvPr>
            <p:cNvSpPr txBox="1"/>
            <p:nvPr/>
          </p:nvSpPr>
          <p:spPr>
            <a:xfrm>
              <a:off x="5375547" y="999303"/>
              <a:ext cx="18214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Hystart off</a:t>
              </a:r>
            </a:p>
          </p:txBody>
        </p:sp>
      </p:grpSp>
      <p:sp>
        <p:nvSpPr>
          <p:cNvPr id="15" name="Arrow: Left 14">
            <a:extLst>
              <a:ext uri="{FF2B5EF4-FFF2-40B4-BE49-F238E27FC236}">
                <a16:creationId xmlns:a16="http://schemas.microsoft.com/office/drawing/2014/main" id="{148B464D-D86F-4499-B9C9-F61AEBF9E07F}"/>
              </a:ext>
            </a:extLst>
          </p:cNvPr>
          <p:cNvSpPr/>
          <p:nvPr/>
        </p:nvSpPr>
        <p:spPr>
          <a:xfrm rot="10800000">
            <a:off x="4880043" y="2423759"/>
            <a:ext cx="226142" cy="11798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F25E3A1B-8C78-49BD-B0EC-0FE01CB70C1A}"/>
              </a:ext>
            </a:extLst>
          </p:cNvPr>
          <p:cNvSpPr/>
          <p:nvPr/>
        </p:nvSpPr>
        <p:spPr>
          <a:xfrm rot="10800000">
            <a:off x="8969393" y="2605651"/>
            <a:ext cx="226142" cy="117987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9F0E87F-4E2B-4500-86C4-D7041B6E37B8}"/>
              </a:ext>
            </a:extLst>
          </p:cNvPr>
          <p:cNvSpPr/>
          <p:nvPr/>
        </p:nvSpPr>
        <p:spPr>
          <a:xfrm>
            <a:off x="5098700" y="2482753"/>
            <a:ext cx="508342" cy="4227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A1F3CFF-1E5E-41E2-AA09-89633B83606B}"/>
              </a:ext>
            </a:extLst>
          </p:cNvPr>
          <p:cNvSpPr/>
          <p:nvPr/>
        </p:nvSpPr>
        <p:spPr>
          <a:xfrm>
            <a:off x="9305995" y="2512245"/>
            <a:ext cx="492427" cy="42278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FCF21EF-6830-413A-AD55-F291CD7E670A}"/>
              </a:ext>
            </a:extLst>
          </p:cNvPr>
          <p:cNvSpPr/>
          <p:nvPr/>
        </p:nvSpPr>
        <p:spPr>
          <a:xfrm>
            <a:off x="5098700" y="3849054"/>
            <a:ext cx="508342" cy="4227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1A07A79-C371-477B-8034-8DEF7C5A6FD4}"/>
              </a:ext>
            </a:extLst>
          </p:cNvPr>
          <p:cNvSpPr/>
          <p:nvPr/>
        </p:nvSpPr>
        <p:spPr>
          <a:xfrm>
            <a:off x="5105193" y="4602642"/>
            <a:ext cx="508342" cy="4227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E4CA9F4-A116-4CCE-A25A-77E0CC3FF194}"/>
              </a:ext>
            </a:extLst>
          </p:cNvPr>
          <p:cNvSpPr/>
          <p:nvPr/>
        </p:nvSpPr>
        <p:spPr>
          <a:xfrm>
            <a:off x="9305995" y="3924019"/>
            <a:ext cx="492427" cy="42278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5730537-897A-487E-BB0A-1A52688D5E40}"/>
              </a:ext>
            </a:extLst>
          </p:cNvPr>
          <p:cNvSpPr/>
          <p:nvPr/>
        </p:nvSpPr>
        <p:spPr>
          <a:xfrm>
            <a:off x="8671816" y="4622302"/>
            <a:ext cx="3382532" cy="39801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2896F3-0E02-47D4-BF67-15E8D9541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8" y="1480283"/>
            <a:ext cx="4086225" cy="3990975"/>
          </a:xfrm>
          <a:prstGeom prst="rect">
            <a:avLst/>
          </a:prstGeom>
        </p:spPr>
      </p:pic>
      <p:sp>
        <p:nvSpPr>
          <p:cNvPr id="14" name="Arrow: Left 13">
            <a:extLst>
              <a:ext uri="{FF2B5EF4-FFF2-40B4-BE49-F238E27FC236}">
                <a16:creationId xmlns:a16="http://schemas.microsoft.com/office/drawing/2014/main" id="{84ECEA52-0D83-4C16-9DDC-834879F7DF2F}"/>
              </a:ext>
            </a:extLst>
          </p:cNvPr>
          <p:cNvSpPr/>
          <p:nvPr/>
        </p:nvSpPr>
        <p:spPr>
          <a:xfrm>
            <a:off x="691528" y="2512245"/>
            <a:ext cx="226142" cy="11798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919707-BE8C-4166-ACCB-C04B45DC8F7F}"/>
              </a:ext>
            </a:extLst>
          </p:cNvPr>
          <p:cNvSpPr txBox="1"/>
          <p:nvPr/>
        </p:nvSpPr>
        <p:spPr>
          <a:xfrm>
            <a:off x="1061896" y="5465144"/>
            <a:ext cx="1821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Exit too early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EB7F60-A8E1-48E4-A76F-56E9145898FC}"/>
              </a:ext>
            </a:extLst>
          </p:cNvPr>
          <p:cNvSpPr txBox="1"/>
          <p:nvPr/>
        </p:nvSpPr>
        <p:spPr>
          <a:xfrm>
            <a:off x="5314270" y="5465144"/>
            <a:ext cx="1671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Exit too late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9551D1-A33B-4F1F-8634-E7CA511C7D21}"/>
              </a:ext>
            </a:extLst>
          </p:cNvPr>
          <p:cNvSpPr txBox="1"/>
          <p:nvPr/>
        </p:nvSpPr>
        <p:spPr>
          <a:xfrm>
            <a:off x="9171531" y="5465144"/>
            <a:ext cx="2510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When should exit?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F51606E-ED1B-546A-78C3-67B083C91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0A6B-B42C-4DDB-9473-F80437E3C2B2}" type="slidenum">
              <a:rPr lang="en-US" smtClean="0"/>
              <a:t>12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DF3E889-4340-95B2-4000-B408288F2AAE}"/>
              </a:ext>
            </a:extLst>
          </p:cNvPr>
          <p:cNvSpPr txBox="1">
            <a:spLocks/>
          </p:cNvSpPr>
          <p:nvPr/>
        </p:nvSpPr>
        <p:spPr>
          <a:xfrm>
            <a:off x="946180" y="194869"/>
            <a:ext cx="10515600" cy="10321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a typeface="+mj-lt"/>
                <a:cs typeface="+mj-lt"/>
              </a:rPr>
              <a:t>Results for different Exit point over GEO link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D6D34F-5F08-FA13-A8CB-E2C55D98AA3F}"/>
              </a:ext>
            </a:extLst>
          </p:cNvPr>
          <p:cNvSpPr txBox="1"/>
          <p:nvPr/>
        </p:nvSpPr>
        <p:spPr>
          <a:xfrm>
            <a:off x="3581401" y="6049496"/>
            <a:ext cx="524515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Need to find the optimal Exit point</a:t>
            </a:r>
          </a:p>
        </p:txBody>
      </p:sp>
    </p:spTree>
    <p:extLst>
      <p:ext uri="{BB962C8B-B14F-4D97-AF65-F5344CB8AC3E}">
        <p14:creationId xmlns:p14="http://schemas.microsoft.com/office/powerpoint/2010/main" val="406284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6" grpId="0" animBg="1"/>
      <p:bldP spid="16" grpId="1" animBg="1"/>
      <p:bldP spid="23" grpId="0" animBg="1"/>
      <p:bldP spid="23" grpId="1" animBg="1"/>
      <p:bldP spid="24" grpId="0" animBg="1"/>
      <p:bldP spid="26" grpId="0" animBg="1"/>
      <p:bldP spid="26" grpId="1" animBg="1"/>
      <p:bldP spid="27" grpId="0" animBg="1"/>
      <p:bldP spid="27" grpId="1" animBg="1"/>
      <p:bldP spid="27" grpId="2" animBg="1"/>
      <p:bldP spid="30" grpId="0" animBg="1"/>
      <p:bldP spid="31" grpId="0" animBg="1"/>
      <p:bldP spid="14" grpId="0" animBg="1"/>
      <p:bldP spid="14" grpId="1" animBg="1"/>
      <p:bldP spid="2" grpId="0"/>
      <p:bldP spid="21" grpId="0"/>
      <p:bldP spid="8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5C2234-D624-4C6A-8BE0-2B86568C3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060" y="1825039"/>
            <a:ext cx="609600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4494B9-5816-4A40-B539-AE0F2F266583}"/>
              </a:ext>
            </a:extLst>
          </p:cNvPr>
          <p:cNvSpPr txBox="1"/>
          <p:nvPr/>
        </p:nvSpPr>
        <p:spPr>
          <a:xfrm>
            <a:off x="255608" y="20916"/>
            <a:ext cx="119344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</a:rPr>
              <a:t>Optimal exit point with different queue sizes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D15B4E81-91F5-4803-822C-FB3A0316B1EB}"/>
              </a:ext>
            </a:extLst>
          </p:cNvPr>
          <p:cNvSpPr/>
          <p:nvPr/>
        </p:nvSpPr>
        <p:spPr>
          <a:xfrm>
            <a:off x="10277060" y="5355122"/>
            <a:ext cx="312517" cy="1967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55F742CB-99A9-4240-ADDD-42BF628491F7}"/>
              </a:ext>
            </a:extLst>
          </p:cNvPr>
          <p:cNvSpPr/>
          <p:nvPr/>
        </p:nvSpPr>
        <p:spPr>
          <a:xfrm>
            <a:off x="10277060" y="5032961"/>
            <a:ext cx="312517" cy="1967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555FE6FA-FBFA-4B2D-B976-6C3998CBEC5F}"/>
              </a:ext>
            </a:extLst>
          </p:cNvPr>
          <p:cNvSpPr/>
          <p:nvPr/>
        </p:nvSpPr>
        <p:spPr>
          <a:xfrm>
            <a:off x="10277060" y="2152794"/>
            <a:ext cx="312517" cy="1967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932C9C2-61B7-4B7F-BA9F-79C4608E44F3}"/>
              </a:ext>
            </a:extLst>
          </p:cNvPr>
          <p:cNvSpPr/>
          <p:nvPr/>
        </p:nvSpPr>
        <p:spPr>
          <a:xfrm>
            <a:off x="4975857" y="1836614"/>
            <a:ext cx="1446835" cy="35185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D69F78-43BB-4AAF-8B22-92F0547E2C52}"/>
              </a:ext>
            </a:extLst>
          </p:cNvPr>
          <p:cNvSpPr/>
          <p:nvPr/>
        </p:nvSpPr>
        <p:spPr>
          <a:xfrm>
            <a:off x="9246914" y="1804922"/>
            <a:ext cx="1342663" cy="39545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A0A98A-91CC-41C8-8B3C-4919956389E7}"/>
              </a:ext>
            </a:extLst>
          </p:cNvPr>
          <p:cNvSpPr txBox="1"/>
          <p:nvPr/>
        </p:nvSpPr>
        <p:spPr>
          <a:xfrm>
            <a:off x="4975857" y="1382271"/>
            <a:ext cx="1319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Too early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7A257F-0E5B-4128-A25D-EE87D772E17B}"/>
              </a:ext>
            </a:extLst>
          </p:cNvPr>
          <p:cNvSpPr txBox="1"/>
          <p:nvPr/>
        </p:nvSpPr>
        <p:spPr>
          <a:xfrm>
            <a:off x="9333758" y="1397437"/>
            <a:ext cx="1168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Too late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CB2A210-A443-4F66-9C54-F86272D60596}"/>
              </a:ext>
            </a:extLst>
          </p:cNvPr>
          <p:cNvSpPr/>
          <p:nvPr/>
        </p:nvSpPr>
        <p:spPr>
          <a:xfrm rot="20100838">
            <a:off x="7382707" y="2225153"/>
            <a:ext cx="3294928" cy="84784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BCCBB6-7F2D-4451-8A3C-340E8F9A9323}"/>
              </a:ext>
            </a:extLst>
          </p:cNvPr>
          <p:cNvSpPr/>
          <p:nvPr/>
        </p:nvSpPr>
        <p:spPr>
          <a:xfrm>
            <a:off x="7661183" y="5032961"/>
            <a:ext cx="2841549" cy="7265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439A2C-2287-4C7D-B080-96CF24360C35}"/>
              </a:ext>
            </a:extLst>
          </p:cNvPr>
          <p:cNvSpPr/>
          <p:nvPr/>
        </p:nvSpPr>
        <p:spPr>
          <a:xfrm>
            <a:off x="7306923" y="2351785"/>
            <a:ext cx="701500" cy="3518508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164449-341D-57B3-54EC-669BC9500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0A6B-B42C-4DDB-9473-F80437E3C2B2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90453DE4-1D08-8019-D48E-D1004F54F5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924248"/>
              </p:ext>
            </p:extLst>
          </p:nvPr>
        </p:nvGraphicFramePr>
        <p:xfrm>
          <a:off x="624448" y="1779047"/>
          <a:ext cx="2788478" cy="1740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239">
                  <a:extLst>
                    <a:ext uri="{9D8B030D-6E8A-4147-A177-3AD203B41FA5}">
                      <a16:colId xmlns:a16="http://schemas.microsoft.com/office/drawing/2014/main" val="4221795708"/>
                    </a:ext>
                  </a:extLst>
                </a:gridCol>
                <a:gridCol w="1394239">
                  <a:extLst>
                    <a:ext uri="{9D8B030D-6E8A-4147-A177-3AD203B41FA5}">
                      <a16:colId xmlns:a16="http://schemas.microsoft.com/office/drawing/2014/main" val="3343994602"/>
                    </a:ext>
                  </a:extLst>
                </a:gridCol>
              </a:tblGrid>
              <a:tr h="3684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Size ratio</a:t>
                      </a:r>
                    </a:p>
                    <a:p>
                      <a:pPr algn="ctr"/>
                      <a:r>
                        <a:rPr lang="en-US" dirty="0"/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Queue size</a:t>
                      </a:r>
                    </a:p>
                    <a:p>
                      <a:pPr algn="ctr"/>
                      <a:r>
                        <a:rPr lang="en-US" dirty="0"/>
                        <a:t>(Mb)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031986"/>
                  </a:ext>
                </a:extLst>
              </a:tr>
              <a:tr h="3684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062740"/>
                  </a:ext>
                </a:extLst>
              </a:tr>
              <a:tr h="1842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177584"/>
                  </a:ext>
                </a:extLst>
              </a:tr>
              <a:tr h="1842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463996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836EEF0-2AE5-20B1-430A-D8909CED4231}"/>
              </a:ext>
            </a:extLst>
          </p:cNvPr>
          <p:cNvSpPr txBox="1"/>
          <p:nvPr/>
        </p:nvSpPr>
        <p:spPr>
          <a:xfrm>
            <a:off x="243307" y="4374512"/>
            <a:ext cx="3711425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Small router queues make exit point decision even more important</a:t>
            </a:r>
          </a:p>
        </p:txBody>
      </p:sp>
    </p:spTree>
    <p:extLst>
      <p:ext uri="{BB962C8B-B14F-4D97-AF65-F5344CB8AC3E}">
        <p14:creationId xmlns:p14="http://schemas.microsoft.com/office/powerpoint/2010/main" val="277606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5" grpId="0" animBg="1"/>
      <p:bldP spid="5" grpId="1" animBg="1"/>
      <p:bldP spid="9" grpId="0" animBg="1"/>
      <p:bldP spid="9" grpId="1" animBg="1"/>
      <p:bldP spid="10" grpId="0"/>
      <p:bldP spid="11" grpId="0"/>
      <p:bldP spid="2" grpId="0" animBg="1"/>
      <p:bldP spid="2" grpId="1" animBg="1"/>
      <p:bldP spid="12" grpId="0" animBg="1"/>
      <p:bldP spid="12" grpId="1" animBg="1"/>
      <p:bldP spid="13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86AD81-BFD4-4298-97DC-1351EE0F9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  <p:sp>
        <p:nvSpPr>
          <p:cNvPr id="2" name="Right Brace 1">
            <a:extLst>
              <a:ext uri="{FF2B5EF4-FFF2-40B4-BE49-F238E27FC236}">
                <a16:creationId xmlns:a16="http://schemas.microsoft.com/office/drawing/2014/main" id="{0B3365BC-333D-4A29-9AC2-93DBC0C7B152}"/>
              </a:ext>
            </a:extLst>
          </p:cNvPr>
          <p:cNvSpPr/>
          <p:nvPr/>
        </p:nvSpPr>
        <p:spPr>
          <a:xfrm>
            <a:off x="5324354" y="1701478"/>
            <a:ext cx="208345" cy="1608881"/>
          </a:xfrm>
          <a:prstGeom prst="rightBrac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C5A4878C-8B0A-4D88-AF2B-B427D268C364}"/>
              </a:ext>
            </a:extLst>
          </p:cNvPr>
          <p:cNvSpPr/>
          <p:nvPr/>
        </p:nvSpPr>
        <p:spPr>
          <a:xfrm>
            <a:off x="7060555" y="3067291"/>
            <a:ext cx="208345" cy="243068"/>
          </a:xfrm>
          <a:prstGeom prst="rightBrac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9EE1EB-D123-4655-AB65-A6F22B3392A6}"/>
              </a:ext>
            </a:extLst>
          </p:cNvPr>
          <p:cNvCxnSpPr>
            <a:cxnSpLocks/>
          </p:cNvCxnSpPr>
          <p:nvPr/>
        </p:nvCxnSpPr>
        <p:spPr>
          <a:xfrm flipH="1">
            <a:off x="3669175" y="3310359"/>
            <a:ext cx="3703897" cy="0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2F4D20B-4B3B-421A-818D-F29F48222A73}"/>
              </a:ext>
            </a:extLst>
          </p:cNvPr>
          <p:cNvSpPr/>
          <p:nvPr/>
        </p:nvSpPr>
        <p:spPr>
          <a:xfrm>
            <a:off x="3878512" y="1711310"/>
            <a:ext cx="1411115" cy="361776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909A0-CFDF-48C0-8788-024CEF162AD2}"/>
              </a:ext>
            </a:extLst>
          </p:cNvPr>
          <p:cNvSpPr/>
          <p:nvPr/>
        </p:nvSpPr>
        <p:spPr>
          <a:xfrm>
            <a:off x="5604387" y="3067291"/>
            <a:ext cx="1411115" cy="2261778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12076-B124-4FB9-912E-C31ECBC51239}"/>
              </a:ext>
            </a:extLst>
          </p:cNvPr>
          <p:cNvSpPr/>
          <p:nvPr/>
        </p:nvSpPr>
        <p:spPr>
          <a:xfrm>
            <a:off x="7373072" y="3310359"/>
            <a:ext cx="1411115" cy="20186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3214290-CF65-4A72-B1B7-37ADC5E56C20}"/>
              </a:ext>
            </a:extLst>
          </p:cNvPr>
          <p:cNvGrpSpPr/>
          <p:nvPr/>
        </p:nvGrpSpPr>
        <p:grpSpPr>
          <a:xfrm>
            <a:off x="8983791" y="4198180"/>
            <a:ext cx="2795255" cy="2795255"/>
            <a:chOff x="8983791" y="4198180"/>
            <a:chExt cx="2795255" cy="2795255"/>
          </a:xfrm>
          <a:solidFill>
            <a:srgbClr val="92D050"/>
          </a:solidFill>
        </p:grpSpPr>
        <p:pic>
          <p:nvPicPr>
            <p:cNvPr id="15" name="Graphic 14" descr="Thought outline">
              <a:extLst>
                <a:ext uri="{FF2B5EF4-FFF2-40B4-BE49-F238E27FC236}">
                  <a16:creationId xmlns:a16="http://schemas.microsoft.com/office/drawing/2014/main" id="{B46D1BD5-60AA-417A-A41D-31BD46184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83791" y="4198180"/>
              <a:ext cx="2795255" cy="279525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4706000-B95D-4007-A3D7-7B6AAF8DC5FD}"/>
                </a:ext>
              </a:extLst>
            </p:cNvPr>
            <p:cNvSpPr txBox="1"/>
            <p:nvPr/>
          </p:nvSpPr>
          <p:spPr>
            <a:xfrm>
              <a:off x="9466357" y="4611329"/>
              <a:ext cx="14387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Exit at better point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AAA506C-A29C-4D8A-A206-812A68498F20}"/>
              </a:ext>
            </a:extLst>
          </p:cNvPr>
          <p:cNvSpPr/>
          <p:nvPr/>
        </p:nvSpPr>
        <p:spPr>
          <a:xfrm>
            <a:off x="7373072" y="3310358"/>
            <a:ext cx="1411115" cy="20285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F45B5B1D-2CE9-4BA1-88B3-C75C0D7EC78A}"/>
              </a:ext>
            </a:extLst>
          </p:cNvPr>
          <p:cNvSpPr/>
          <p:nvPr/>
        </p:nvSpPr>
        <p:spPr>
          <a:xfrm>
            <a:off x="9161953" y="5531196"/>
            <a:ext cx="461619" cy="646330"/>
          </a:xfrm>
          <a:prstGeom prst="downArrow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F2157-48DA-8286-C7BB-3145A942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0A6B-B42C-4DDB-9473-F80437E3C2B2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93780B-9171-7785-AD0C-8796D824695C}"/>
              </a:ext>
            </a:extLst>
          </p:cNvPr>
          <p:cNvSpPr txBox="1"/>
          <p:nvPr/>
        </p:nvSpPr>
        <p:spPr>
          <a:xfrm>
            <a:off x="1740162" y="6269779"/>
            <a:ext cx="806106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Deciding on exit point based on bandwidth estimation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42080A-D230-C31D-9E72-E07D76FB85FC}"/>
              </a:ext>
            </a:extLst>
          </p:cNvPr>
          <p:cNvSpPr txBox="1">
            <a:spLocks/>
          </p:cNvSpPr>
          <p:nvPr/>
        </p:nvSpPr>
        <p:spPr>
          <a:xfrm>
            <a:off x="838200" y="7764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a typeface="+mj-lt"/>
                <a:cs typeface="+mj-lt"/>
              </a:rPr>
              <a:t>Example of download over GEO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9" grpId="0" animBg="1"/>
      <p:bldP spid="20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CBD6E3-9C3B-107B-2250-A05B24AB1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077"/>
            <a:ext cx="10515600" cy="1325563"/>
          </a:xfrm>
        </p:spPr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7A8B7-3DD5-4280-317B-8D4F3D0C9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214" y="1630173"/>
            <a:ext cx="4128083" cy="1325563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Use packet-pairs to estimate bandwidth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82844D-61CD-9C92-78E7-8834EF2E4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20" y="2760264"/>
            <a:ext cx="5800306" cy="30991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7DB495-BAFC-DAE2-3264-93280C871E89}"/>
              </a:ext>
            </a:extLst>
          </p:cNvPr>
          <p:cNvSpPr txBox="1"/>
          <p:nvPr/>
        </p:nvSpPr>
        <p:spPr>
          <a:xfrm>
            <a:off x="891571" y="5860349"/>
            <a:ext cx="435337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bandwidth</a:t>
            </a:r>
            <a:r>
              <a:rPr lang="en-US" sz="2800"/>
              <a:t> = packet size / </a:t>
            </a:r>
            <a:r>
              <a:rPr lang="el-GR" sz="2800" b="0" i="0">
                <a:solidFill>
                  <a:srgbClr val="202124"/>
                </a:solidFill>
                <a:effectLst/>
                <a:latin typeface="Roboto" panose="020B0604020202020204" pitchFamily="2" charset="0"/>
              </a:rPr>
              <a:t>Δ</a:t>
            </a:r>
            <a:r>
              <a:rPr lang="en-US" sz="2800" b="0" i="0">
                <a:solidFill>
                  <a:srgbClr val="202124"/>
                </a:solidFill>
                <a:effectLst/>
                <a:latin typeface="Roboto" panose="020B0604020202020204" pitchFamily="2" charset="0"/>
              </a:rPr>
              <a:t>t</a:t>
            </a:r>
            <a:endParaRPr lang="en-US" sz="2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4CB8BD-F51E-F14C-0745-BFC4170F7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214" y="1251248"/>
            <a:ext cx="4294095" cy="4608158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8EB968B-DCD7-6B7C-D2FC-FB9F3630DE98}"/>
              </a:ext>
            </a:extLst>
          </p:cNvPr>
          <p:cNvSpPr txBox="1">
            <a:spLocks/>
          </p:cNvSpPr>
          <p:nvPr/>
        </p:nvSpPr>
        <p:spPr>
          <a:xfrm>
            <a:off x="7818539" y="199559"/>
            <a:ext cx="3420262" cy="2093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How to do at server?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>
                <a:sym typeface="Wingdings" panose="05000000000000000000" pitchFamily="2" charset="2"/>
              </a:rPr>
              <a:t> Use </a:t>
            </a:r>
            <a:r>
              <a:rPr lang="en-US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ack-pairs</a:t>
            </a: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E74F89-38ED-91F1-67E2-BE0CA431C0EC}"/>
              </a:ext>
            </a:extLst>
          </p:cNvPr>
          <p:cNvGrpSpPr/>
          <p:nvPr/>
        </p:nvGrpSpPr>
        <p:grpSpPr>
          <a:xfrm>
            <a:off x="6822932" y="3212983"/>
            <a:ext cx="660048" cy="1946246"/>
            <a:chOff x="6822932" y="3212983"/>
            <a:chExt cx="660048" cy="19462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ADCD63-EA19-8BF9-CBBE-35519FC55DAF}"/>
                </a:ext>
              </a:extLst>
            </p:cNvPr>
            <p:cNvSpPr txBox="1"/>
            <p:nvPr/>
          </p:nvSpPr>
          <p:spPr>
            <a:xfrm rot="16200000">
              <a:off x="6268935" y="4139940"/>
              <a:ext cx="15696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ack-pair </a:t>
              </a:r>
              <a:r>
                <a:rPr lang="el-GR" sz="2400" b="0" i="0" dirty="0">
                  <a:solidFill>
                    <a:schemeClr val="accent6">
                      <a:lumMod val="75000"/>
                    </a:schemeClr>
                  </a:solidFill>
                  <a:effectLst/>
                  <a:latin typeface="Roboto" panose="020B0604020202020204" pitchFamily="2" charset="0"/>
                </a:rPr>
                <a:t>Δ</a:t>
              </a:r>
              <a:r>
                <a:rPr lang="en-US" sz="2400" b="0" i="0" dirty="0">
                  <a:solidFill>
                    <a:schemeClr val="accent6">
                      <a:lumMod val="75000"/>
                    </a:schemeClr>
                  </a:solidFill>
                  <a:effectLst/>
                  <a:latin typeface="Roboto" panose="020B0604020202020204" pitchFamily="2" charset="0"/>
                </a:rPr>
                <a:t>t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C5E27A76-8A6F-7997-9EE3-13E216770937}"/>
                </a:ext>
              </a:extLst>
            </p:cNvPr>
            <p:cNvSpPr/>
            <p:nvPr/>
          </p:nvSpPr>
          <p:spPr>
            <a:xfrm>
              <a:off x="7239699" y="3212983"/>
              <a:ext cx="243281" cy="1946246"/>
            </a:xfrm>
            <a:prstGeom prst="leftBrace">
              <a:avLst>
                <a:gd name="adj1" fmla="val 80747"/>
                <a:gd name="adj2" fmla="val 50000"/>
              </a:avLst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67815AD-CF2E-4DEB-BF29-2488BECDC6F4}"/>
              </a:ext>
            </a:extLst>
          </p:cNvPr>
          <p:cNvSpPr/>
          <p:nvPr/>
        </p:nvSpPr>
        <p:spPr>
          <a:xfrm>
            <a:off x="1837644" y="3159839"/>
            <a:ext cx="2257063" cy="148485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5EB9C91-98EB-4162-A981-353432179D1B}"/>
              </a:ext>
            </a:extLst>
          </p:cNvPr>
          <p:cNvSpPr/>
          <p:nvPr/>
        </p:nvSpPr>
        <p:spPr>
          <a:xfrm rot="5400000">
            <a:off x="870101" y="2601560"/>
            <a:ext cx="537953" cy="426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5CDC788-FF82-46ED-A7E1-97FFAFBF1767}"/>
              </a:ext>
            </a:extLst>
          </p:cNvPr>
          <p:cNvSpPr/>
          <p:nvPr/>
        </p:nvSpPr>
        <p:spPr>
          <a:xfrm>
            <a:off x="2698110" y="3180618"/>
            <a:ext cx="396363" cy="441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B94E63C-EFE5-4196-9F49-AF613029FF1D}"/>
              </a:ext>
            </a:extLst>
          </p:cNvPr>
          <p:cNvSpPr/>
          <p:nvPr/>
        </p:nvSpPr>
        <p:spPr>
          <a:xfrm>
            <a:off x="4901345" y="2571700"/>
            <a:ext cx="367496" cy="486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82A90B9-8AFA-19F6-48CE-52A0B1203AB4}"/>
              </a:ext>
            </a:extLst>
          </p:cNvPr>
          <p:cNvGrpSpPr/>
          <p:nvPr/>
        </p:nvGrpSpPr>
        <p:grpSpPr>
          <a:xfrm>
            <a:off x="11523667" y="3616053"/>
            <a:ext cx="526813" cy="1482722"/>
            <a:chOff x="11523667" y="3616053"/>
            <a:chExt cx="526813" cy="1482722"/>
          </a:xfrm>
        </p:grpSpPr>
        <p:sp>
          <p:nvSpPr>
            <p:cNvPr id="24" name="Left Brace 23">
              <a:extLst>
                <a:ext uri="{FF2B5EF4-FFF2-40B4-BE49-F238E27FC236}">
                  <a16:creationId xmlns:a16="http://schemas.microsoft.com/office/drawing/2014/main" id="{9833CEB2-AEE4-1D6E-A11F-1B663011B321}"/>
                </a:ext>
              </a:extLst>
            </p:cNvPr>
            <p:cNvSpPr/>
            <p:nvPr/>
          </p:nvSpPr>
          <p:spPr>
            <a:xfrm rot="10800000">
              <a:off x="11523667" y="3724274"/>
              <a:ext cx="243281" cy="1012703"/>
            </a:xfrm>
            <a:prstGeom prst="leftBrace">
              <a:avLst>
                <a:gd name="adj1" fmla="val 80747"/>
                <a:gd name="adj2" fmla="val 50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9834A7D-C187-4422-AB61-A4EFF34AEFFD}"/>
                </a:ext>
              </a:extLst>
            </p:cNvPr>
            <p:cNvSpPr txBox="1"/>
            <p:nvPr/>
          </p:nvSpPr>
          <p:spPr>
            <a:xfrm rot="5400000">
              <a:off x="11124453" y="4172748"/>
              <a:ext cx="1482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bytes acked</a:t>
              </a:r>
            </a:p>
          </p:txBody>
        </p:sp>
      </p:grp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BA0C3A33-AFDD-6FB0-389E-B720981A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0A6B-B42C-4DDB-9473-F80437E3C2B2}" type="slidenum">
              <a:rPr lang="en-US" smtClean="0"/>
              <a:t>15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BFBEBC-6689-4715-64D3-A6E344C62E95}"/>
              </a:ext>
            </a:extLst>
          </p:cNvPr>
          <p:cNvSpPr txBox="1"/>
          <p:nvPr/>
        </p:nvSpPr>
        <p:spPr>
          <a:xfrm>
            <a:off x="5942193" y="5947884"/>
            <a:ext cx="623994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bandwidth</a:t>
            </a:r>
            <a:r>
              <a:rPr lang="en-US" sz="2800" dirty="0"/>
              <a:t> = bytes acked / </a:t>
            </a:r>
            <a:r>
              <a:rPr lang="en-US" sz="2800" dirty="0">
                <a:solidFill>
                  <a:srgbClr val="202124"/>
                </a:solidFill>
                <a:latin typeface="Roboto" panose="020B0604020202020204" pitchFamily="2" charset="0"/>
              </a:rPr>
              <a:t>ack-pair </a:t>
            </a:r>
            <a:r>
              <a:rPr lang="el-GR" sz="2800" dirty="0">
                <a:solidFill>
                  <a:srgbClr val="202124"/>
                </a:solidFill>
                <a:latin typeface="Roboto" panose="020B0604020202020204" pitchFamily="2" charset="0"/>
              </a:rPr>
              <a:t>Δ</a:t>
            </a:r>
            <a:r>
              <a:rPr lang="en-US" sz="2800" dirty="0">
                <a:solidFill>
                  <a:srgbClr val="202124"/>
                </a:solidFill>
                <a:latin typeface="Roboto" panose="020B0604020202020204" pitchFamily="2" charset="0"/>
              </a:rPr>
              <a:t>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877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2" grpId="0" animBg="1"/>
      <p:bldP spid="2" grpId="1" animBg="1"/>
      <p:bldP spid="5" grpId="0" animBg="1"/>
      <p:bldP spid="5" grpId="3" animBg="1"/>
      <p:bldP spid="5" grpId="4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E67EE-2F34-4611-BB99-B72C12501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51" y="94264"/>
            <a:ext cx="5655197" cy="815491"/>
          </a:xfrm>
        </p:spPr>
        <p:txBody>
          <a:bodyPr>
            <a:normAutofit/>
          </a:bodyPr>
          <a:lstStyle/>
          <a:p>
            <a:r>
              <a:rPr lang="en-US" sz="3600" dirty="0" err="1"/>
              <a:t>bictcp_acked_function</a:t>
            </a:r>
            <a:r>
              <a:rPr lang="en-US" sz="3600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B23AC-E31C-4AA0-96DB-3F615B1C4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7750"/>
            <a:ext cx="10515600" cy="5905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/*this function call for every ack*/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err="1">
                <a:solidFill>
                  <a:srgbClr val="0070C0"/>
                </a:solidFill>
              </a:rPr>
              <a:t>curr_time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/>
              <a:t>= now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7030A0"/>
                </a:solidFill>
              </a:rPr>
              <a:t>diff_time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=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curr_time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/>
              <a:t>– </a:t>
            </a:r>
            <a:r>
              <a:rPr lang="en-US" sz="2200" dirty="0" err="1">
                <a:solidFill>
                  <a:srgbClr val="FF0000"/>
                </a:solidFill>
              </a:rPr>
              <a:t>prev_time</a:t>
            </a:r>
            <a:endParaRPr lang="en-US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err="1"/>
              <a:t>curr_bytes_acked</a:t>
            </a:r>
            <a:r>
              <a:rPr lang="en-US" sz="2200" dirty="0"/>
              <a:t> = </a:t>
            </a:r>
            <a:r>
              <a:rPr lang="en-US" sz="2200" dirty="0" err="1"/>
              <a:t>tp</a:t>
            </a:r>
            <a:r>
              <a:rPr lang="en-US" sz="2200" dirty="0"/>
              <a:t>-&gt;</a:t>
            </a:r>
            <a:r>
              <a:rPr lang="en-US" sz="2200" dirty="0" err="1"/>
              <a:t>bytes_acked</a:t>
            </a:r>
            <a:endParaRPr lang="en-US" sz="2200" dirty="0"/>
          </a:p>
          <a:p>
            <a:pPr marL="0" indent="0">
              <a:buNone/>
            </a:pPr>
            <a:r>
              <a:rPr lang="en-US" sz="2200" dirty="0" err="1"/>
              <a:t>diff_bytes_acked</a:t>
            </a:r>
            <a:r>
              <a:rPr lang="en-US" sz="2200" dirty="0"/>
              <a:t> = </a:t>
            </a:r>
            <a:r>
              <a:rPr lang="en-US" sz="2200" dirty="0" err="1"/>
              <a:t>curr_bytes_acked</a:t>
            </a:r>
            <a:r>
              <a:rPr lang="en-US" sz="2200" dirty="0"/>
              <a:t> – </a:t>
            </a:r>
            <a:r>
              <a:rPr lang="en-US" sz="2200" dirty="0" err="1"/>
              <a:t>prev_bytes_acked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err="1">
                <a:solidFill>
                  <a:srgbClr val="00B050"/>
                </a:solidFill>
              </a:rPr>
              <a:t>bandwidth_estimate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/>
              <a:t>=  </a:t>
            </a:r>
            <a:r>
              <a:rPr lang="en-US" sz="2200" dirty="0" err="1"/>
              <a:t>diff_bytes_acked</a:t>
            </a:r>
            <a:r>
              <a:rPr lang="en-US" sz="2200" dirty="0"/>
              <a:t> / </a:t>
            </a:r>
            <a:r>
              <a:rPr lang="en-US" sz="2200" dirty="0" err="1">
                <a:solidFill>
                  <a:srgbClr val="7030A0"/>
                </a:solidFill>
              </a:rPr>
              <a:t>diff_time</a:t>
            </a:r>
            <a:endParaRPr lang="en-US" sz="22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err="1"/>
              <a:t>prev_bytes_acked</a:t>
            </a:r>
            <a:r>
              <a:rPr lang="en-US" sz="2200" dirty="0"/>
              <a:t> = </a:t>
            </a:r>
            <a:r>
              <a:rPr lang="en-US" sz="2200" dirty="0" err="1"/>
              <a:t>curr_bytes_acked</a:t>
            </a:r>
            <a:endParaRPr lang="en-US" sz="2200" dirty="0"/>
          </a:p>
          <a:p>
            <a:pPr marL="0" indent="0">
              <a:buNone/>
            </a:pPr>
            <a:r>
              <a:rPr lang="en-US" sz="2200" dirty="0" err="1">
                <a:solidFill>
                  <a:srgbClr val="FF0000"/>
                </a:solidFill>
              </a:rPr>
              <a:t>prev_time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= </a:t>
            </a:r>
            <a:r>
              <a:rPr lang="en-US" sz="2200" dirty="0" err="1">
                <a:solidFill>
                  <a:schemeClr val="accent5">
                    <a:lumMod val="75000"/>
                  </a:schemeClr>
                </a:solidFill>
              </a:rPr>
              <a:t>curr_time</a:t>
            </a:r>
            <a:r>
              <a:rPr lang="en-US" sz="2200" dirty="0"/>
              <a:t>	</a:t>
            </a:r>
          </a:p>
          <a:p>
            <a:pPr marL="0" indent="0">
              <a:buNone/>
            </a:pPr>
            <a:r>
              <a:rPr lang="en-US" sz="2200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394CB-1489-49C1-B2D7-B7CD92937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0A6B-B42C-4DDB-9473-F80437E3C2B2}" type="slidenum">
              <a:rPr lang="en-US" smtClean="0"/>
              <a:t>16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6ACBAA-2AAD-4242-B1B6-E0E417A39D7A}"/>
              </a:ext>
            </a:extLst>
          </p:cNvPr>
          <p:cNvCxnSpPr>
            <a:cxnSpLocks/>
          </p:cNvCxnSpPr>
          <p:nvPr/>
        </p:nvCxnSpPr>
        <p:spPr>
          <a:xfrm>
            <a:off x="11123270" y="2362200"/>
            <a:ext cx="1" cy="355209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A8462F-C2AC-48E3-ABC6-43AF4186785E}"/>
              </a:ext>
            </a:extLst>
          </p:cNvPr>
          <p:cNvCxnSpPr>
            <a:cxnSpLocks/>
          </p:cNvCxnSpPr>
          <p:nvPr/>
        </p:nvCxnSpPr>
        <p:spPr>
          <a:xfrm>
            <a:off x="9201875" y="2362200"/>
            <a:ext cx="0" cy="355209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9062341-A90B-4C6C-BB40-EC207809A93D}"/>
              </a:ext>
            </a:extLst>
          </p:cNvPr>
          <p:cNvCxnSpPr>
            <a:cxnSpLocks/>
          </p:cNvCxnSpPr>
          <p:nvPr/>
        </p:nvCxnSpPr>
        <p:spPr>
          <a:xfrm>
            <a:off x="9201875" y="2847734"/>
            <a:ext cx="1921396" cy="1828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5D604C-0C63-43C1-92B0-BECBCB3435AA}"/>
              </a:ext>
            </a:extLst>
          </p:cNvPr>
          <p:cNvCxnSpPr>
            <a:cxnSpLocks/>
          </p:cNvCxnSpPr>
          <p:nvPr/>
        </p:nvCxnSpPr>
        <p:spPr>
          <a:xfrm flipH="1">
            <a:off x="9201875" y="3132577"/>
            <a:ext cx="1921396" cy="1958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2DA4110-FEEC-4C02-9FF4-DC4E04D6E783}"/>
              </a:ext>
            </a:extLst>
          </p:cNvPr>
          <p:cNvCxnSpPr>
            <a:cxnSpLocks/>
          </p:cNvCxnSpPr>
          <p:nvPr/>
        </p:nvCxnSpPr>
        <p:spPr>
          <a:xfrm>
            <a:off x="9201875" y="3382118"/>
            <a:ext cx="1921396" cy="1828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CB88005-739A-49B2-BB44-C58E951D5243}"/>
              </a:ext>
            </a:extLst>
          </p:cNvPr>
          <p:cNvCxnSpPr>
            <a:cxnSpLocks/>
          </p:cNvCxnSpPr>
          <p:nvPr/>
        </p:nvCxnSpPr>
        <p:spPr>
          <a:xfrm>
            <a:off x="9201876" y="3542354"/>
            <a:ext cx="1921396" cy="1828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C7C218C-D0AB-44A0-835B-3E16395A7CF5}"/>
              </a:ext>
            </a:extLst>
          </p:cNvPr>
          <p:cNvCxnSpPr>
            <a:cxnSpLocks/>
          </p:cNvCxnSpPr>
          <p:nvPr/>
        </p:nvCxnSpPr>
        <p:spPr>
          <a:xfrm flipH="1">
            <a:off x="9201876" y="3825871"/>
            <a:ext cx="1921396" cy="1958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FD11F5B-1AAA-4A0A-A0AC-F7C71D25A215}"/>
              </a:ext>
            </a:extLst>
          </p:cNvPr>
          <p:cNvCxnSpPr>
            <a:cxnSpLocks/>
          </p:cNvCxnSpPr>
          <p:nvPr/>
        </p:nvCxnSpPr>
        <p:spPr>
          <a:xfrm flipH="1">
            <a:off x="9201875" y="3959077"/>
            <a:ext cx="1921396" cy="1958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6515EA8-972E-4D54-A6E9-E36199403722}"/>
              </a:ext>
            </a:extLst>
          </p:cNvPr>
          <p:cNvCxnSpPr>
            <a:cxnSpLocks/>
          </p:cNvCxnSpPr>
          <p:nvPr/>
        </p:nvCxnSpPr>
        <p:spPr>
          <a:xfrm>
            <a:off x="9201876" y="4228791"/>
            <a:ext cx="1921396" cy="1828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EF8D695-1A2E-45FE-9AE8-2353E62CDD22}"/>
              </a:ext>
            </a:extLst>
          </p:cNvPr>
          <p:cNvCxnSpPr>
            <a:cxnSpLocks/>
          </p:cNvCxnSpPr>
          <p:nvPr/>
        </p:nvCxnSpPr>
        <p:spPr>
          <a:xfrm>
            <a:off x="9201876" y="4320202"/>
            <a:ext cx="1921396" cy="1828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86A7ECA-BE28-426A-A62F-8D9A7222B7CA}"/>
              </a:ext>
            </a:extLst>
          </p:cNvPr>
          <p:cNvCxnSpPr>
            <a:cxnSpLocks/>
          </p:cNvCxnSpPr>
          <p:nvPr/>
        </p:nvCxnSpPr>
        <p:spPr>
          <a:xfrm>
            <a:off x="9201876" y="4411613"/>
            <a:ext cx="1921396" cy="1828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5EDA160-78C9-49E5-ABCF-55E30A412579}"/>
              </a:ext>
            </a:extLst>
          </p:cNvPr>
          <p:cNvCxnSpPr>
            <a:cxnSpLocks/>
          </p:cNvCxnSpPr>
          <p:nvPr/>
        </p:nvCxnSpPr>
        <p:spPr>
          <a:xfrm>
            <a:off x="9201875" y="4503304"/>
            <a:ext cx="1921396" cy="1828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5176F53-4242-424B-A7A1-705D9306B638}"/>
              </a:ext>
            </a:extLst>
          </p:cNvPr>
          <p:cNvCxnSpPr>
            <a:cxnSpLocks/>
          </p:cNvCxnSpPr>
          <p:nvPr/>
        </p:nvCxnSpPr>
        <p:spPr>
          <a:xfrm flipH="1">
            <a:off x="9201875" y="4773862"/>
            <a:ext cx="1921396" cy="1958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A0A995F-4E0A-4C9C-86B2-27462F2591EA}"/>
              </a:ext>
            </a:extLst>
          </p:cNvPr>
          <p:cNvCxnSpPr>
            <a:cxnSpLocks/>
          </p:cNvCxnSpPr>
          <p:nvPr/>
        </p:nvCxnSpPr>
        <p:spPr>
          <a:xfrm flipH="1">
            <a:off x="10184949" y="4955313"/>
            <a:ext cx="938323" cy="10213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99AB566-7951-4753-BF43-1B036FA25551}"/>
              </a:ext>
            </a:extLst>
          </p:cNvPr>
          <p:cNvSpPr txBox="1"/>
          <p:nvPr/>
        </p:nvSpPr>
        <p:spPr>
          <a:xfrm flipH="1">
            <a:off x="8807362" y="1728548"/>
            <a:ext cx="93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Sender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0780434-4B2B-4007-90E0-5B215F9ED1C7}"/>
              </a:ext>
            </a:extLst>
          </p:cNvPr>
          <p:cNvSpPr txBox="1"/>
          <p:nvPr/>
        </p:nvSpPr>
        <p:spPr>
          <a:xfrm flipH="1">
            <a:off x="10559006" y="1730274"/>
            <a:ext cx="112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Receiver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7ABFFA3-C212-4D12-B811-F613E86B162D}"/>
              </a:ext>
            </a:extLst>
          </p:cNvPr>
          <p:cNvGrpSpPr/>
          <p:nvPr/>
        </p:nvGrpSpPr>
        <p:grpSpPr>
          <a:xfrm>
            <a:off x="8013914" y="4883636"/>
            <a:ext cx="1135247" cy="506485"/>
            <a:chOff x="8042976" y="4374535"/>
            <a:chExt cx="1135247" cy="506485"/>
          </a:xfrm>
        </p:grpSpPr>
        <p:sp>
          <p:nvSpPr>
            <p:cNvPr id="46" name="Arrow: Right 45">
              <a:extLst>
                <a:ext uri="{FF2B5EF4-FFF2-40B4-BE49-F238E27FC236}">
                  <a16:creationId xmlns:a16="http://schemas.microsoft.com/office/drawing/2014/main" id="{93784EA0-641F-4159-9CE4-DE4E993FFADB}"/>
                </a:ext>
              </a:extLst>
            </p:cNvPr>
            <p:cNvSpPr/>
            <p:nvPr/>
          </p:nvSpPr>
          <p:spPr>
            <a:xfrm>
              <a:off x="8730407" y="4374535"/>
              <a:ext cx="369333" cy="15161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84ECB8C-E751-4EA1-8C4E-B1978F1BF785}"/>
                </a:ext>
              </a:extLst>
            </p:cNvPr>
            <p:cNvSpPr txBox="1"/>
            <p:nvPr/>
          </p:nvSpPr>
          <p:spPr>
            <a:xfrm>
              <a:off x="8042976" y="4511688"/>
              <a:ext cx="1135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curr_time</a:t>
              </a:r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447A1DE-C2F3-4809-8484-16702BF53325}"/>
              </a:ext>
            </a:extLst>
          </p:cNvPr>
          <p:cNvGrpSpPr/>
          <p:nvPr/>
        </p:nvGrpSpPr>
        <p:grpSpPr>
          <a:xfrm>
            <a:off x="8013914" y="3738922"/>
            <a:ext cx="1262220" cy="498502"/>
            <a:chOff x="7999773" y="3334356"/>
            <a:chExt cx="1262220" cy="498502"/>
          </a:xfrm>
        </p:grpSpPr>
        <p:sp>
          <p:nvSpPr>
            <p:cNvPr id="48" name="Arrow: Right 47">
              <a:extLst>
                <a:ext uri="{FF2B5EF4-FFF2-40B4-BE49-F238E27FC236}">
                  <a16:creationId xmlns:a16="http://schemas.microsoft.com/office/drawing/2014/main" id="{4DE231D9-1EDE-4DDA-9DCD-5BA44535169A}"/>
                </a:ext>
              </a:extLst>
            </p:cNvPr>
            <p:cNvSpPr/>
            <p:nvPr/>
          </p:nvSpPr>
          <p:spPr>
            <a:xfrm>
              <a:off x="8730407" y="3681241"/>
              <a:ext cx="369333" cy="15161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EBEC35E-0951-4158-AAAB-AB739FF4B0C9}"/>
                </a:ext>
              </a:extLst>
            </p:cNvPr>
            <p:cNvSpPr txBox="1"/>
            <p:nvPr/>
          </p:nvSpPr>
          <p:spPr>
            <a:xfrm flipH="1">
              <a:off x="7999773" y="3334356"/>
              <a:ext cx="12622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prev_time</a:t>
              </a:r>
              <a:endParaRPr lang="en-US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7D7EEFA-4773-46C8-8F20-80AF0E3B54DE}"/>
              </a:ext>
            </a:extLst>
          </p:cNvPr>
          <p:cNvGrpSpPr/>
          <p:nvPr/>
        </p:nvGrpSpPr>
        <p:grpSpPr>
          <a:xfrm>
            <a:off x="7849470" y="3959077"/>
            <a:ext cx="419092" cy="1146469"/>
            <a:chOff x="7598319" y="4387702"/>
            <a:chExt cx="419092" cy="1146469"/>
          </a:xfrm>
        </p:grpSpPr>
        <p:sp>
          <p:nvSpPr>
            <p:cNvPr id="53" name="Left Bracket 52">
              <a:extLst>
                <a:ext uri="{FF2B5EF4-FFF2-40B4-BE49-F238E27FC236}">
                  <a16:creationId xmlns:a16="http://schemas.microsoft.com/office/drawing/2014/main" id="{B200654D-71F5-428B-94D9-2EA3E2E83C42}"/>
                </a:ext>
              </a:extLst>
            </p:cNvPr>
            <p:cNvSpPr/>
            <p:nvPr/>
          </p:nvSpPr>
          <p:spPr>
            <a:xfrm>
              <a:off x="7971692" y="4583550"/>
              <a:ext cx="45719" cy="800388"/>
            </a:xfrm>
            <a:prstGeom prst="leftBracke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BE724C0-ED14-424A-A1C3-697060DE90F8}"/>
                </a:ext>
              </a:extLst>
            </p:cNvPr>
            <p:cNvSpPr txBox="1"/>
            <p:nvPr/>
          </p:nvSpPr>
          <p:spPr>
            <a:xfrm rot="16200000" flipH="1">
              <a:off x="7209750" y="4776271"/>
              <a:ext cx="1146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/>
                <a:t>diff_time</a:t>
              </a:r>
              <a:endParaRPr lang="en-US" b="1" dirty="0"/>
            </a:p>
          </p:txBody>
        </p:sp>
      </p:grp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F1B4BE51-D694-FE5C-A0CC-537F7A89BE7E}"/>
              </a:ext>
            </a:extLst>
          </p:cNvPr>
          <p:cNvSpPr/>
          <p:nvPr/>
        </p:nvSpPr>
        <p:spPr>
          <a:xfrm>
            <a:off x="11184256" y="3959077"/>
            <a:ext cx="45719" cy="727049"/>
          </a:xfrm>
          <a:prstGeom prst="rightBracket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ket 12">
            <a:extLst>
              <a:ext uri="{FF2B5EF4-FFF2-40B4-BE49-F238E27FC236}">
                <a16:creationId xmlns:a16="http://schemas.microsoft.com/office/drawing/2014/main" id="{0B76015C-3DD4-3EA4-ABD9-5C43B9C97974}"/>
              </a:ext>
            </a:extLst>
          </p:cNvPr>
          <p:cNvSpPr/>
          <p:nvPr/>
        </p:nvSpPr>
        <p:spPr>
          <a:xfrm>
            <a:off x="11179510" y="3132577"/>
            <a:ext cx="45719" cy="659108"/>
          </a:xfrm>
          <a:prstGeom prst="rightBracket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37CE43-8F86-5C9B-1033-F3E4B005AC07}"/>
              </a:ext>
            </a:extLst>
          </p:cNvPr>
          <p:cNvSpPr txBox="1"/>
          <p:nvPr/>
        </p:nvSpPr>
        <p:spPr>
          <a:xfrm rot="5400000">
            <a:off x="10567447" y="4476829"/>
            <a:ext cx="1684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Curr_bytes_acked</a:t>
            </a:r>
            <a:endParaRPr lang="en-US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3A8D10-A9E8-8AD0-8335-380D2A823676}"/>
              </a:ext>
            </a:extLst>
          </p:cNvPr>
          <p:cNvSpPr txBox="1"/>
          <p:nvPr/>
        </p:nvSpPr>
        <p:spPr>
          <a:xfrm rot="5400000" flipH="1">
            <a:off x="10606954" y="3052924"/>
            <a:ext cx="1629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prev_bytes_acked</a:t>
            </a:r>
            <a:endParaRPr lang="en-US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728FCF-D472-94A1-4B6D-86A820DAD77A}"/>
              </a:ext>
            </a:extLst>
          </p:cNvPr>
          <p:cNvSpPr txBox="1"/>
          <p:nvPr/>
        </p:nvSpPr>
        <p:spPr>
          <a:xfrm flipH="1">
            <a:off x="7578699" y="4738536"/>
            <a:ext cx="126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prev_time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365888-A35A-E74E-0888-4CF631D33686}"/>
              </a:ext>
            </a:extLst>
          </p:cNvPr>
          <p:cNvSpPr txBox="1"/>
          <p:nvPr/>
        </p:nvSpPr>
        <p:spPr>
          <a:xfrm rot="5400000" flipH="1">
            <a:off x="10616128" y="4168712"/>
            <a:ext cx="1629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prev_bytes_acked</a:t>
            </a:r>
            <a:endParaRPr lang="en-US" sz="1400" b="1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583FE1D-D23A-D703-5DA1-C91477AEA299}"/>
              </a:ext>
            </a:extLst>
          </p:cNvPr>
          <p:cNvSpPr/>
          <p:nvPr/>
        </p:nvSpPr>
        <p:spPr>
          <a:xfrm>
            <a:off x="8707775" y="4883636"/>
            <a:ext cx="369333" cy="151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F4F965-ABE5-A583-B8C8-E65CF0FA176F}"/>
              </a:ext>
            </a:extLst>
          </p:cNvPr>
          <p:cNvSpPr/>
          <p:nvPr/>
        </p:nvSpPr>
        <p:spPr>
          <a:xfrm>
            <a:off x="602011" y="4108254"/>
            <a:ext cx="6432257" cy="7753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7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/>
      <p:bldP spid="14" grpId="1"/>
      <p:bldP spid="15" grpId="0"/>
      <p:bldP spid="15" grpId="1"/>
      <p:bldP spid="16" grpId="0"/>
      <p:bldP spid="17" grpId="0"/>
      <p:bldP spid="26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4DB2-8994-F967-577A-C8BD26230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/>
              <a:t>Bandwidth Estimates over Geo Sat Link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3B4E08-FA22-196A-CB7B-627D19403D53}"/>
              </a:ext>
            </a:extLst>
          </p:cNvPr>
          <p:cNvGrpSpPr/>
          <p:nvPr/>
        </p:nvGrpSpPr>
        <p:grpSpPr>
          <a:xfrm>
            <a:off x="117986" y="1140538"/>
            <a:ext cx="11375925" cy="5687962"/>
            <a:chOff x="0" y="1032383"/>
            <a:chExt cx="11375925" cy="5687962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C13A27C5-6613-0D64-FA12-09D31B74BF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32385"/>
              <a:ext cx="3791975" cy="2843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5AC80E6D-A27F-52B2-6E86-032B984D9A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1975" y="1032384"/>
              <a:ext cx="3791975" cy="2843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14E55226-4618-C08D-F9FD-4E1475400A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3950" y="1032383"/>
              <a:ext cx="3791975" cy="2843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1E74A68-A3EA-11F2-0519-68D709DF24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987" y="3876364"/>
              <a:ext cx="3791975" cy="2843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A344958E-A321-2857-D65C-48AC292738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962" y="3876362"/>
              <a:ext cx="3791975" cy="2843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1A8248E-7799-4ED5-B054-AB730123FA38}"/>
              </a:ext>
            </a:extLst>
          </p:cNvPr>
          <p:cNvSpPr txBox="1"/>
          <p:nvPr/>
        </p:nvSpPr>
        <p:spPr>
          <a:xfrm>
            <a:off x="1555593" y="933081"/>
            <a:ext cx="106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Round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4DBC4E-4B66-42B5-B034-B15FCBB2F7E4}"/>
              </a:ext>
            </a:extLst>
          </p:cNvPr>
          <p:cNvSpPr txBox="1"/>
          <p:nvPr/>
        </p:nvSpPr>
        <p:spPr>
          <a:xfrm>
            <a:off x="5440709" y="933081"/>
            <a:ext cx="106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Round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02367E-B783-4B1C-AD22-A20BC905FF34}"/>
              </a:ext>
            </a:extLst>
          </p:cNvPr>
          <p:cNvSpPr txBox="1"/>
          <p:nvPr/>
        </p:nvSpPr>
        <p:spPr>
          <a:xfrm>
            <a:off x="9232684" y="933081"/>
            <a:ext cx="106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Round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A59FC6-72A0-4CC4-8CEF-55991E765E7C}"/>
              </a:ext>
            </a:extLst>
          </p:cNvPr>
          <p:cNvSpPr txBox="1"/>
          <p:nvPr/>
        </p:nvSpPr>
        <p:spPr>
          <a:xfrm>
            <a:off x="3610463" y="3770821"/>
            <a:ext cx="106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Round</a:t>
            </a:r>
            <a:r>
              <a:rPr lang="en-US" dirty="0"/>
              <a:t> </a:t>
            </a:r>
            <a:r>
              <a:rPr lang="en-US" b="1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789DF0-DDAC-4D82-92CC-C1C0484ACE47}"/>
              </a:ext>
            </a:extLst>
          </p:cNvPr>
          <p:cNvSpPr txBox="1"/>
          <p:nvPr/>
        </p:nvSpPr>
        <p:spPr>
          <a:xfrm>
            <a:off x="7402438" y="3770821"/>
            <a:ext cx="106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Round 5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075174A-5797-4DCC-9E6D-AD95EB03D1C8}"/>
              </a:ext>
            </a:extLst>
          </p:cNvPr>
          <p:cNvSpPr/>
          <p:nvPr/>
        </p:nvSpPr>
        <p:spPr>
          <a:xfrm>
            <a:off x="338059" y="1599984"/>
            <a:ext cx="409937" cy="22776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053D62-19FF-4AF2-8DB4-AB548585A778}"/>
              </a:ext>
            </a:extLst>
          </p:cNvPr>
          <p:cNvSpPr/>
          <p:nvPr/>
        </p:nvSpPr>
        <p:spPr>
          <a:xfrm>
            <a:off x="4142898" y="1599984"/>
            <a:ext cx="397073" cy="21708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39947A2-6FE5-4F14-8269-8387CE727F08}"/>
              </a:ext>
            </a:extLst>
          </p:cNvPr>
          <p:cNvSpPr/>
          <p:nvPr/>
        </p:nvSpPr>
        <p:spPr>
          <a:xfrm>
            <a:off x="7950954" y="1640852"/>
            <a:ext cx="299116" cy="2057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0B499B1-4A19-4223-920B-EE961439D71F}"/>
              </a:ext>
            </a:extLst>
          </p:cNvPr>
          <p:cNvSpPr/>
          <p:nvPr/>
        </p:nvSpPr>
        <p:spPr>
          <a:xfrm>
            <a:off x="2088028" y="5125061"/>
            <a:ext cx="324091" cy="2430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BC24DB81-7C7F-4E17-96E4-4F9A9C18088A}"/>
              </a:ext>
            </a:extLst>
          </p:cNvPr>
          <p:cNvSpPr/>
          <p:nvPr/>
        </p:nvSpPr>
        <p:spPr>
          <a:xfrm>
            <a:off x="5838584" y="5163441"/>
            <a:ext cx="324091" cy="24306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772CB64-53F6-A361-FE90-707E80B14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0A6B-B42C-4DDB-9473-F80437E3C2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4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219B2-E91C-4C19-BE25-3C280EF93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51" y="1105988"/>
            <a:ext cx="10515600" cy="3394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insert </a:t>
            </a:r>
            <a:r>
              <a:rPr lang="en-US" sz="2200" dirty="0" err="1">
                <a:solidFill>
                  <a:srgbClr val="00B050"/>
                </a:solidFill>
              </a:rPr>
              <a:t>bandwidth_estimate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/>
              <a:t>to </a:t>
            </a:r>
            <a:r>
              <a:rPr lang="en-US" sz="2200" dirty="0" err="1"/>
              <a:t>bw_est</a:t>
            </a:r>
            <a:r>
              <a:rPr lang="en-US" sz="2200" dirty="0"/>
              <a:t> [] array		</a:t>
            </a:r>
          </a:p>
          <a:p>
            <a:pPr marL="0" indent="0">
              <a:buNone/>
            </a:pPr>
            <a:r>
              <a:rPr lang="en-US" sz="2200" dirty="0"/>
              <a:t>when RTT round ends: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err="1"/>
              <a:t>median_est</a:t>
            </a:r>
            <a:r>
              <a:rPr lang="en-US" sz="2200" dirty="0"/>
              <a:t> = median of </a:t>
            </a:r>
            <a:r>
              <a:rPr lang="en-US" sz="2200" dirty="0" err="1"/>
              <a:t>bw_est</a:t>
            </a:r>
            <a:r>
              <a:rPr lang="en-US" sz="2200" dirty="0"/>
              <a:t>[]</a:t>
            </a:r>
          </a:p>
          <a:p>
            <a:pPr marL="0" indent="0">
              <a:buNone/>
            </a:pPr>
            <a:r>
              <a:rPr lang="en-US" sz="2200" dirty="0"/>
              <a:t>	if </a:t>
            </a:r>
            <a:r>
              <a:rPr lang="en-US" sz="2200" dirty="0" err="1"/>
              <a:t>median_est</a:t>
            </a:r>
            <a:r>
              <a:rPr lang="en-US" sz="2200" dirty="0"/>
              <a:t> &gt; 0:</a:t>
            </a:r>
          </a:p>
          <a:p>
            <a:pPr marL="0" indent="0">
              <a:buNone/>
            </a:pPr>
            <a:r>
              <a:rPr lang="en-US" sz="2200" dirty="0"/>
              <a:t>		</a:t>
            </a:r>
            <a:r>
              <a:rPr lang="en-US" sz="2200" dirty="0" err="1">
                <a:solidFill>
                  <a:srgbClr val="0000FF"/>
                </a:solidFill>
              </a:rPr>
              <a:t>ssthresh</a:t>
            </a:r>
            <a:r>
              <a:rPr lang="en-US" sz="2200" dirty="0"/>
              <a:t> = </a:t>
            </a:r>
            <a:r>
              <a:rPr lang="en-US" sz="2400" dirty="0" err="1"/>
              <a:t>median_est</a:t>
            </a:r>
            <a:r>
              <a:rPr lang="en-US" sz="2400" dirty="0"/>
              <a:t> x RTT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/>
              <a:t>	else</a:t>
            </a:r>
          </a:p>
          <a:p>
            <a:pPr marL="0" indent="0">
              <a:buNone/>
            </a:pPr>
            <a:r>
              <a:rPr lang="en-US" sz="2200" dirty="0"/>
              <a:t>		clear </a:t>
            </a:r>
            <a:r>
              <a:rPr lang="en-US" sz="2200" dirty="0" err="1"/>
              <a:t>bw_est</a:t>
            </a:r>
            <a:r>
              <a:rPr lang="en-US" sz="2200" dirty="0"/>
              <a:t> []	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//for the next RTT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E4D58-119D-4A9C-9A45-2BB98047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9111"/>
            <a:ext cx="2743200" cy="365125"/>
          </a:xfrm>
        </p:spPr>
        <p:txBody>
          <a:bodyPr/>
          <a:lstStyle/>
          <a:p>
            <a:fld id="{56880A6B-B42C-4DDB-9473-F80437E3C2B2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30A295-DA91-42DA-9C30-2CE3F4D0A5B9}"/>
              </a:ext>
            </a:extLst>
          </p:cNvPr>
          <p:cNvSpPr txBox="1"/>
          <p:nvPr/>
        </p:nvSpPr>
        <p:spPr>
          <a:xfrm>
            <a:off x="4907759" y="4038880"/>
            <a:ext cx="2920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estimated bandwidth </a:t>
            </a:r>
            <a:endParaRPr lang="en-US" sz="24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0E1518F-A5EB-42A1-B93D-FA6160EAA4FA}"/>
              </a:ext>
            </a:extLst>
          </p:cNvPr>
          <p:cNvGrpSpPr/>
          <p:nvPr/>
        </p:nvGrpSpPr>
        <p:grpSpPr>
          <a:xfrm>
            <a:off x="4329060" y="5309024"/>
            <a:ext cx="4037043" cy="471190"/>
            <a:chOff x="4327656" y="5817723"/>
            <a:chExt cx="4037043" cy="47119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E79C45-5C87-4535-83A7-746D0E93E10D}"/>
                </a:ext>
              </a:extLst>
            </p:cNvPr>
            <p:cNvSpPr/>
            <p:nvPr/>
          </p:nvSpPr>
          <p:spPr>
            <a:xfrm>
              <a:off x="4327656" y="5825835"/>
              <a:ext cx="580103" cy="4616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75D1EE2-FD81-4F57-AE35-7A4A760239BC}"/>
                </a:ext>
              </a:extLst>
            </p:cNvPr>
            <p:cNvSpPr/>
            <p:nvPr/>
          </p:nvSpPr>
          <p:spPr>
            <a:xfrm>
              <a:off x="4892234" y="5825835"/>
              <a:ext cx="580103" cy="4616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5ED763-809D-4912-8BA1-175A948A51B1}"/>
                </a:ext>
              </a:extLst>
            </p:cNvPr>
            <p:cNvSpPr/>
            <p:nvPr/>
          </p:nvSpPr>
          <p:spPr>
            <a:xfrm>
              <a:off x="5472337" y="5827248"/>
              <a:ext cx="580103" cy="4616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F29CF18-12AA-4781-B514-F6A0DF7FD77B}"/>
                </a:ext>
              </a:extLst>
            </p:cNvPr>
            <p:cNvSpPr/>
            <p:nvPr/>
          </p:nvSpPr>
          <p:spPr>
            <a:xfrm>
              <a:off x="6057355" y="5825835"/>
              <a:ext cx="580103" cy="4616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6D8034-BCE0-4D9A-985B-0962A208D0DA}"/>
                </a:ext>
              </a:extLst>
            </p:cNvPr>
            <p:cNvSpPr/>
            <p:nvPr/>
          </p:nvSpPr>
          <p:spPr>
            <a:xfrm>
              <a:off x="6632543" y="5825835"/>
              <a:ext cx="580103" cy="4616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C80BC6-C0F5-4C50-9728-D2064D9761B8}"/>
                </a:ext>
              </a:extLst>
            </p:cNvPr>
            <p:cNvSpPr/>
            <p:nvPr/>
          </p:nvSpPr>
          <p:spPr>
            <a:xfrm>
              <a:off x="7784596" y="5817723"/>
              <a:ext cx="580103" cy="4616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1D06BA8-EF4E-4120-9EB6-E87E7BB73D54}"/>
                </a:ext>
              </a:extLst>
            </p:cNvPr>
            <p:cNvSpPr/>
            <p:nvPr/>
          </p:nvSpPr>
          <p:spPr>
            <a:xfrm>
              <a:off x="7212646" y="5817723"/>
              <a:ext cx="580103" cy="4616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93D19519-5C14-473A-BA20-2B99B17FA552}"/>
              </a:ext>
            </a:extLst>
          </p:cNvPr>
          <p:cNvSpPr/>
          <p:nvPr/>
        </p:nvSpPr>
        <p:spPr>
          <a:xfrm>
            <a:off x="4329059" y="5309023"/>
            <a:ext cx="580103" cy="46166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FDF74501-D951-4423-9329-BB4F7E4D7852}"/>
              </a:ext>
            </a:extLst>
          </p:cNvPr>
          <p:cNvCxnSpPr>
            <a:stCxn id="7" idx="3"/>
            <a:endCxn id="35" idx="0"/>
          </p:cNvCxnSpPr>
          <p:nvPr/>
        </p:nvCxnSpPr>
        <p:spPr>
          <a:xfrm flipH="1">
            <a:off x="4619111" y="4269713"/>
            <a:ext cx="3209576" cy="1039310"/>
          </a:xfrm>
          <a:prstGeom prst="bentConnector4">
            <a:avLst>
              <a:gd name="adj1" fmla="val -7122"/>
              <a:gd name="adj2" fmla="val 61105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E1D1CBD4-84CE-43E2-90CF-6B750DF9DD82}"/>
              </a:ext>
            </a:extLst>
          </p:cNvPr>
          <p:cNvCxnSpPr>
            <a:stCxn id="7" idx="3"/>
            <a:endCxn id="9" idx="0"/>
          </p:cNvCxnSpPr>
          <p:nvPr/>
        </p:nvCxnSpPr>
        <p:spPr>
          <a:xfrm flipH="1">
            <a:off x="5183690" y="4269713"/>
            <a:ext cx="2644997" cy="1047423"/>
          </a:xfrm>
          <a:prstGeom prst="bentConnector4">
            <a:avLst>
              <a:gd name="adj1" fmla="val -8643"/>
              <a:gd name="adj2" fmla="val 6101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7388608A-B26F-492C-8DE1-38F598C854A5}"/>
              </a:ext>
            </a:extLst>
          </p:cNvPr>
          <p:cNvSpPr/>
          <p:nvPr/>
        </p:nvSpPr>
        <p:spPr>
          <a:xfrm>
            <a:off x="4892233" y="5313081"/>
            <a:ext cx="580103" cy="46166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DC992259-163A-4979-8722-D1D31C3DEF9E}"/>
              </a:ext>
            </a:extLst>
          </p:cNvPr>
          <p:cNvCxnSpPr>
            <a:stCxn id="7" idx="3"/>
            <a:endCxn id="10" idx="0"/>
          </p:cNvCxnSpPr>
          <p:nvPr/>
        </p:nvCxnSpPr>
        <p:spPr>
          <a:xfrm flipH="1">
            <a:off x="5763793" y="4269713"/>
            <a:ext cx="2064894" cy="1048836"/>
          </a:xfrm>
          <a:prstGeom prst="bentConnector4">
            <a:avLst>
              <a:gd name="adj1" fmla="val -11071"/>
              <a:gd name="adj2" fmla="val 6100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932B344E-E5B8-41E2-BBC6-15412CB3D9E1}"/>
              </a:ext>
            </a:extLst>
          </p:cNvPr>
          <p:cNvSpPr/>
          <p:nvPr/>
        </p:nvSpPr>
        <p:spPr>
          <a:xfrm>
            <a:off x="5484825" y="5323220"/>
            <a:ext cx="580103" cy="46166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7E7F2D0-BC9B-48C7-BFD2-00E6A11B37AA}"/>
              </a:ext>
            </a:extLst>
          </p:cNvPr>
          <p:cNvSpPr/>
          <p:nvPr/>
        </p:nvSpPr>
        <p:spPr>
          <a:xfrm>
            <a:off x="6058620" y="5315527"/>
            <a:ext cx="580103" cy="46166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33CB4D34-50A0-4849-B7CA-C26ED4DA3718}"/>
              </a:ext>
            </a:extLst>
          </p:cNvPr>
          <p:cNvCxnSpPr>
            <a:stCxn id="7" idx="3"/>
            <a:endCxn id="47" idx="0"/>
          </p:cNvCxnSpPr>
          <p:nvPr/>
        </p:nvCxnSpPr>
        <p:spPr>
          <a:xfrm flipH="1">
            <a:off x="6348672" y="4269713"/>
            <a:ext cx="1480015" cy="1045814"/>
          </a:xfrm>
          <a:prstGeom prst="bentConnector4">
            <a:avLst>
              <a:gd name="adj1" fmla="val -15446"/>
              <a:gd name="adj2" fmla="val 6103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3A30E080-5CC9-4C40-9860-2959F0297178}"/>
              </a:ext>
            </a:extLst>
          </p:cNvPr>
          <p:cNvSpPr/>
          <p:nvPr/>
        </p:nvSpPr>
        <p:spPr>
          <a:xfrm>
            <a:off x="6645611" y="5316543"/>
            <a:ext cx="580103" cy="46166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B7255BDA-E623-4834-AA0B-35C7DC7AF756}"/>
              </a:ext>
            </a:extLst>
          </p:cNvPr>
          <p:cNvCxnSpPr>
            <a:stCxn id="7" idx="3"/>
            <a:endCxn id="53" idx="0"/>
          </p:cNvCxnSpPr>
          <p:nvPr/>
        </p:nvCxnSpPr>
        <p:spPr>
          <a:xfrm flipH="1">
            <a:off x="6935663" y="4269713"/>
            <a:ext cx="893024" cy="1046830"/>
          </a:xfrm>
          <a:prstGeom prst="bentConnector4">
            <a:avLst>
              <a:gd name="adj1" fmla="val -25598"/>
              <a:gd name="adj2" fmla="val 6102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E8B1B00B-2564-468A-80FB-75083C5D17EA}"/>
              </a:ext>
            </a:extLst>
          </p:cNvPr>
          <p:cNvCxnSpPr>
            <a:stCxn id="7" idx="3"/>
            <a:endCxn id="15" idx="0"/>
          </p:cNvCxnSpPr>
          <p:nvPr/>
        </p:nvCxnSpPr>
        <p:spPr>
          <a:xfrm flipH="1">
            <a:off x="7504102" y="4269713"/>
            <a:ext cx="324585" cy="1039311"/>
          </a:xfrm>
          <a:prstGeom prst="bentConnector4">
            <a:avLst>
              <a:gd name="adj1" fmla="val -70428"/>
              <a:gd name="adj2" fmla="val 6110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21B0ACE5-93C5-45B5-A4CD-57B0E60C2DB1}"/>
              </a:ext>
            </a:extLst>
          </p:cNvPr>
          <p:cNvSpPr/>
          <p:nvPr/>
        </p:nvSpPr>
        <p:spPr>
          <a:xfrm>
            <a:off x="7198526" y="5322030"/>
            <a:ext cx="580103" cy="46166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5FC22D1A-A111-4FE0-A182-80CA1DE566B6}"/>
              </a:ext>
            </a:extLst>
          </p:cNvPr>
          <p:cNvCxnSpPr>
            <a:stCxn id="7" idx="3"/>
            <a:endCxn id="13" idx="0"/>
          </p:cNvCxnSpPr>
          <p:nvPr/>
        </p:nvCxnSpPr>
        <p:spPr>
          <a:xfrm>
            <a:off x="7828687" y="4269713"/>
            <a:ext cx="247365" cy="103931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7939F00F-21AB-49CB-849D-2B1709560A8C}"/>
              </a:ext>
            </a:extLst>
          </p:cNvPr>
          <p:cNvSpPr/>
          <p:nvPr/>
        </p:nvSpPr>
        <p:spPr>
          <a:xfrm>
            <a:off x="7783069" y="5315527"/>
            <a:ext cx="580103" cy="46166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2CD4B42-6B59-48D8-9E3D-85DD08963652}"/>
              </a:ext>
            </a:extLst>
          </p:cNvPr>
          <p:cNvSpPr txBox="1"/>
          <p:nvPr/>
        </p:nvSpPr>
        <p:spPr>
          <a:xfrm>
            <a:off x="4030215" y="6179056"/>
            <a:ext cx="4387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set </a:t>
            </a:r>
            <a:r>
              <a:rPr lang="en-US" sz="2000" dirty="0" err="1"/>
              <a:t>ssthresh</a:t>
            </a:r>
            <a:r>
              <a:rPr lang="en-US" sz="2000" dirty="0"/>
              <a:t> = median(</a:t>
            </a:r>
            <a:r>
              <a:rPr lang="en-US" sz="2000" dirty="0" err="1"/>
              <a:t>bw_est</a:t>
            </a:r>
            <a:r>
              <a:rPr lang="en-US" sz="2000" dirty="0"/>
              <a:t>[]) * RTT 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5273BF79-C778-425A-AB20-FED992E10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51" y="94264"/>
            <a:ext cx="5655197" cy="815491"/>
          </a:xfrm>
        </p:spPr>
        <p:txBody>
          <a:bodyPr>
            <a:normAutofit/>
          </a:bodyPr>
          <a:lstStyle/>
          <a:p>
            <a:r>
              <a:rPr lang="en-US" sz="3600" dirty="0" err="1"/>
              <a:t>bictcp_acked_function</a:t>
            </a:r>
            <a:r>
              <a:rPr lang="en-US" sz="3600" dirty="0"/>
              <a:t>()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A03E12-7388-4436-B022-8B28D0C2FE3B}"/>
              </a:ext>
            </a:extLst>
          </p:cNvPr>
          <p:cNvSpPr txBox="1"/>
          <p:nvPr/>
        </p:nvSpPr>
        <p:spPr>
          <a:xfrm>
            <a:off x="7504102" y="2218955"/>
            <a:ext cx="3517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0BA5B3-8F3E-0420-5A42-68AB8A674DFD}"/>
              </a:ext>
            </a:extLst>
          </p:cNvPr>
          <p:cNvSpPr txBox="1"/>
          <p:nvPr/>
        </p:nvSpPr>
        <p:spPr>
          <a:xfrm>
            <a:off x="6923998" y="2341601"/>
            <a:ext cx="506529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B</a:t>
            </a:r>
            <a:r>
              <a:rPr lang="en-US" sz="2400" dirty="0"/>
              <a:t>andwidth </a:t>
            </a:r>
            <a:r>
              <a:rPr lang="en-US" sz="2400" dirty="0">
                <a:solidFill>
                  <a:srgbClr val="0070C0"/>
                </a:solidFill>
              </a:rPr>
              <a:t>E</a:t>
            </a:r>
            <a:r>
              <a:rPr lang="en-US" sz="2400" dirty="0"/>
              <a:t>stimated </a:t>
            </a:r>
            <a:r>
              <a:rPr lang="en-US" sz="2400" dirty="0">
                <a:solidFill>
                  <a:srgbClr val="0070C0"/>
                </a:solidFill>
              </a:rPr>
              <a:t>S</a:t>
            </a:r>
            <a:r>
              <a:rPr lang="en-US" sz="2400" dirty="0"/>
              <a:t>low </a:t>
            </a:r>
            <a:r>
              <a:rPr lang="en-US" sz="2400" dirty="0" err="1"/>
              <a:t>Star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(BEST)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8670A39-F3A4-41AB-05DE-EDF30C3B9B97}"/>
              </a:ext>
            </a:extLst>
          </p:cNvPr>
          <p:cNvSpPr/>
          <p:nvPr/>
        </p:nvSpPr>
        <p:spPr>
          <a:xfrm>
            <a:off x="6096000" y="5886450"/>
            <a:ext cx="352425" cy="4001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0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625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625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625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625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5" grpId="0" animBg="1"/>
      <p:bldP spid="35" grpId="1" animBg="1"/>
      <p:bldP spid="43" grpId="0" animBg="1"/>
      <p:bldP spid="43" grpId="1" animBg="1"/>
      <p:bldP spid="46" grpId="0" animBg="1"/>
      <p:bldP spid="46" grpId="1" animBg="1"/>
      <p:bldP spid="47" grpId="0" animBg="1"/>
      <p:bldP spid="47" grpId="1" animBg="1"/>
      <p:bldP spid="47" grpId="2" animBg="1"/>
      <p:bldP spid="53" grpId="0" animBg="1"/>
      <p:bldP spid="53" grpId="1" animBg="1"/>
      <p:bldP spid="63" grpId="0" animBg="1"/>
      <p:bldP spid="63" grpId="1" animBg="1"/>
      <p:bldP spid="66" grpId="0" animBg="1"/>
      <p:bldP spid="66" grpId="1" animBg="1"/>
      <p:bldP spid="79" grpId="0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1B6B0-B1C9-3C53-F0BF-6E82D2F77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Results over Geo link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263E2-9A94-7048-4B57-28DA4EE3E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0A6B-B42C-4DDB-9473-F80437E3C2B2}" type="slidenum">
              <a:rPr lang="en-US" smtClean="0"/>
              <a:t>19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5462D0-37AF-D97E-ACDF-269388076417}"/>
              </a:ext>
            </a:extLst>
          </p:cNvPr>
          <p:cNvSpPr txBox="1">
            <a:spLocks/>
          </p:cNvSpPr>
          <p:nvPr/>
        </p:nvSpPr>
        <p:spPr>
          <a:xfrm>
            <a:off x="196515" y="1654342"/>
            <a:ext cx="52517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/>
              <a:buChar char="•"/>
            </a:pPr>
            <a:endParaRPr lang="en-US" sz="2800" dirty="0">
              <a:cs typeface="Calibri Ligh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17EFD6-D2B1-4BF6-BC3B-8715D220879C}"/>
              </a:ext>
            </a:extLst>
          </p:cNvPr>
          <p:cNvGrpSpPr/>
          <p:nvPr/>
        </p:nvGrpSpPr>
        <p:grpSpPr>
          <a:xfrm>
            <a:off x="5257800" y="1654010"/>
            <a:ext cx="6096000" cy="4572000"/>
            <a:chOff x="5257800" y="1654010"/>
            <a:chExt cx="6096000" cy="4572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272F2CA-B4B7-4552-B4A2-C24558299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7800" y="1654010"/>
              <a:ext cx="6096000" cy="4572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5061C7B-B6ED-471F-ADF7-E9EBB33FBCFE}"/>
                </a:ext>
              </a:extLst>
            </p:cNvPr>
            <p:cNvSpPr/>
            <p:nvPr/>
          </p:nvSpPr>
          <p:spPr>
            <a:xfrm>
              <a:off x="6096000" y="5891513"/>
              <a:ext cx="5073570" cy="3113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3A29BF-6167-44E6-B17C-995978CEDABC}"/>
                </a:ext>
              </a:extLst>
            </p:cNvPr>
            <p:cNvSpPr txBox="1"/>
            <p:nvPr/>
          </p:nvSpPr>
          <p:spPr>
            <a:xfrm>
              <a:off x="10207591" y="5856678"/>
              <a:ext cx="6360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BEST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CF42159-4D92-41E2-A296-D58E210A4D97}"/>
                </a:ext>
              </a:extLst>
            </p:cNvPr>
            <p:cNvSpPr txBox="1"/>
            <p:nvPr/>
          </p:nvSpPr>
          <p:spPr>
            <a:xfrm>
              <a:off x="8050011" y="5856678"/>
              <a:ext cx="117359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Hystart off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CE24D4-7D10-42C9-8548-6B5E1DC51161}"/>
                </a:ext>
              </a:extLst>
            </p:cNvPr>
            <p:cNvSpPr txBox="1"/>
            <p:nvPr/>
          </p:nvSpPr>
          <p:spPr>
            <a:xfrm>
              <a:off x="6096000" y="5850340"/>
              <a:ext cx="1173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Hystart on</a:t>
              </a:r>
            </a:p>
          </p:txBody>
        </p:sp>
      </p:grp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7A7A79C-731F-4736-A020-DE7E673A8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51522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Hystart on </a:t>
            </a:r>
            <a:r>
              <a:rPr lang="en-US" dirty="0"/>
              <a:t>: Exit prematurely</a:t>
            </a:r>
          </a:p>
          <a:p>
            <a:pPr lvl="1"/>
            <a:r>
              <a:rPr lang="en-US" dirty="0"/>
              <a:t>High download time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Hystart off</a:t>
            </a:r>
            <a:r>
              <a:rPr lang="en-US" dirty="0"/>
              <a:t> : Exit too late</a:t>
            </a:r>
          </a:p>
          <a:p>
            <a:pPr lvl="1"/>
            <a:r>
              <a:rPr lang="en-US" dirty="0"/>
              <a:t>Lower download time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rgbClr val="00FF00"/>
                </a:solidFill>
              </a:rPr>
              <a:t>BEST</a:t>
            </a:r>
            <a:r>
              <a:rPr lang="en-US" dirty="0"/>
              <a:t> : Exit at the better point</a:t>
            </a:r>
          </a:p>
          <a:p>
            <a:pPr lvl="1"/>
            <a:r>
              <a:rPr lang="en-US" dirty="0"/>
              <a:t>Lowest download time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997DBB-6110-4C63-9D46-A2D1F5ED0E3E}"/>
              </a:ext>
            </a:extLst>
          </p:cNvPr>
          <p:cNvCxnSpPr>
            <a:cxnSpLocks/>
          </p:cNvCxnSpPr>
          <p:nvPr/>
        </p:nvCxnSpPr>
        <p:spPr>
          <a:xfrm flipH="1" flipV="1">
            <a:off x="5954210" y="3942592"/>
            <a:ext cx="5261658" cy="39099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Brace 21">
            <a:extLst>
              <a:ext uri="{FF2B5EF4-FFF2-40B4-BE49-F238E27FC236}">
                <a16:creationId xmlns:a16="http://schemas.microsoft.com/office/drawing/2014/main" id="{3B353771-8C1E-4669-81D2-ADC5905AA6A1}"/>
              </a:ext>
            </a:extLst>
          </p:cNvPr>
          <p:cNvSpPr/>
          <p:nvPr/>
        </p:nvSpPr>
        <p:spPr>
          <a:xfrm>
            <a:off x="7176304" y="2404516"/>
            <a:ext cx="93287" cy="150324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CF4A4FE8-7AC3-4F65-91BC-E87E80DAA98E}"/>
              </a:ext>
            </a:extLst>
          </p:cNvPr>
          <p:cNvSpPr/>
          <p:nvPr/>
        </p:nvSpPr>
        <p:spPr>
          <a:xfrm>
            <a:off x="9097701" y="3750197"/>
            <a:ext cx="47568" cy="187908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3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0F01-742E-55CB-8957-24F124345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034" y="-7651"/>
            <a:ext cx="10515600" cy="1325563"/>
          </a:xfrm>
        </p:spPr>
        <p:txBody>
          <a:bodyPr/>
          <a:lstStyle/>
          <a:p>
            <a:r>
              <a:rPr lang="en-US" dirty="0"/>
              <a:t>Introduction – Satellites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8BE8C-41F5-5721-1EAE-27E0332D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010" y="1819930"/>
            <a:ext cx="6947803" cy="242689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Geo Satellites provide global networking</a:t>
            </a:r>
          </a:p>
          <a:p>
            <a:pPr lvl="1"/>
            <a:r>
              <a:rPr lang="en-US" sz="2800" dirty="0"/>
              <a:t>Remote locations</a:t>
            </a:r>
          </a:p>
          <a:p>
            <a:pPr lvl="1"/>
            <a:r>
              <a:rPr lang="en-US" sz="2800" dirty="0"/>
              <a:t>On airplanes </a:t>
            </a:r>
          </a:p>
          <a:p>
            <a:pPr lvl="1"/>
            <a:r>
              <a:rPr lang="en-US" sz="2800" dirty="0"/>
              <a:t>During natural disasters</a:t>
            </a:r>
          </a:p>
          <a:p>
            <a:pPr lvl="1"/>
            <a:r>
              <a:rPr lang="en-US" sz="2800" dirty="0"/>
              <a:t>Bitrates increasing (20x recently)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0EE2A5-A6EA-4623-D0B9-A46DD57F5F23}"/>
              </a:ext>
            </a:extLst>
          </p:cNvPr>
          <p:cNvGrpSpPr/>
          <p:nvPr/>
        </p:nvGrpSpPr>
        <p:grpSpPr>
          <a:xfrm>
            <a:off x="6915156" y="4020738"/>
            <a:ext cx="5016838" cy="2540550"/>
            <a:chOff x="3130379" y="1555715"/>
            <a:chExt cx="5016838" cy="2540550"/>
          </a:xfrm>
        </p:grpSpPr>
        <p:pic>
          <p:nvPicPr>
            <p:cNvPr id="14" name="Graphic 13" descr="Satellite with solid fill">
              <a:extLst>
                <a:ext uri="{FF2B5EF4-FFF2-40B4-BE49-F238E27FC236}">
                  <a16:creationId xmlns:a16="http://schemas.microsoft.com/office/drawing/2014/main" id="{F91CC9BF-547A-7B98-4031-2993D5756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51090" y="1555715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Computer with solid fill">
              <a:extLst>
                <a:ext uri="{FF2B5EF4-FFF2-40B4-BE49-F238E27FC236}">
                  <a16:creationId xmlns:a16="http://schemas.microsoft.com/office/drawing/2014/main" id="{341C1B71-92AD-69C4-80CC-BBF1EF228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30379" y="3181865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Computer with solid fill">
              <a:extLst>
                <a:ext uri="{FF2B5EF4-FFF2-40B4-BE49-F238E27FC236}">
                  <a16:creationId xmlns:a16="http://schemas.microsoft.com/office/drawing/2014/main" id="{934EFE6F-8C3A-8A52-218F-723F81692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89806" y="3181865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Satellite dish with solid fill">
              <a:extLst>
                <a:ext uri="{FF2B5EF4-FFF2-40B4-BE49-F238E27FC236}">
                  <a16:creationId xmlns:a16="http://schemas.microsoft.com/office/drawing/2014/main" id="{A32F64D1-B7E2-4197-52CE-4485365F3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671625" y="2761349"/>
              <a:ext cx="667651" cy="667651"/>
            </a:xfrm>
            <a:prstGeom prst="rect">
              <a:avLst/>
            </a:prstGeom>
          </p:spPr>
        </p:pic>
        <p:pic>
          <p:nvPicPr>
            <p:cNvPr id="18" name="Graphic 17" descr="Satellite dish with solid fill">
              <a:extLst>
                <a:ext uri="{FF2B5EF4-FFF2-40B4-BE49-F238E27FC236}">
                  <a16:creationId xmlns:a16="http://schemas.microsoft.com/office/drawing/2014/main" id="{A71CCB9D-48E2-90A0-F1B9-D66C219E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7292262" y="2761349"/>
              <a:ext cx="667651" cy="667651"/>
            </a:xfrm>
            <a:prstGeom prst="rect">
              <a:avLst/>
            </a:prstGeom>
          </p:spPr>
        </p:pic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4829649-71D1-642F-934E-C824E0A41603}"/>
                </a:ext>
              </a:extLst>
            </p:cNvPr>
            <p:cNvSpPr/>
            <p:nvPr/>
          </p:nvSpPr>
          <p:spPr>
            <a:xfrm>
              <a:off x="3781870" y="2570377"/>
              <a:ext cx="667651" cy="667651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8DB99414-05EB-4339-A45D-6063F335695C}"/>
                </a:ext>
              </a:extLst>
            </p:cNvPr>
            <p:cNvSpPr/>
            <p:nvPr/>
          </p:nvSpPr>
          <p:spPr>
            <a:xfrm>
              <a:off x="3538419" y="2334404"/>
              <a:ext cx="1141737" cy="1255128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52E3B7C9-5E76-D467-14D9-45A8267B62BA}"/>
                </a:ext>
              </a:extLst>
            </p:cNvPr>
            <p:cNvSpPr/>
            <p:nvPr/>
          </p:nvSpPr>
          <p:spPr>
            <a:xfrm>
              <a:off x="3469363" y="2111203"/>
              <a:ext cx="1430376" cy="1802036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F1303DF-3C6F-C536-509F-04BA5CC125FF}"/>
                </a:ext>
              </a:extLst>
            </p:cNvPr>
            <p:cNvGrpSpPr/>
            <p:nvPr/>
          </p:nvGrpSpPr>
          <p:grpSpPr>
            <a:xfrm flipH="1">
              <a:off x="6716841" y="2111203"/>
              <a:ext cx="1430376" cy="1802036"/>
              <a:chOff x="3621763" y="2263603"/>
              <a:chExt cx="1430376" cy="1802036"/>
            </a:xfrm>
          </p:grpSpPr>
          <p:sp>
            <p:nvSpPr>
              <p:cNvPr id="31" name="Arc 30">
                <a:extLst>
                  <a:ext uri="{FF2B5EF4-FFF2-40B4-BE49-F238E27FC236}">
                    <a16:creationId xmlns:a16="http://schemas.microsoft.com/office/drawing/2014/main" id="{B8DA9C01-C5B4-37A9-B2D5-9A7F660CA742}"/>
                  </a:ext>
                </a:extLst>
              </p:cNvPr>
              <p:cNvSpPr/>
              <p:nvPr/>
            </p:nvSpPr>
            <p:spPr>
              <a:xfrm>
                <a:off x="3934270" y="2722777"/>
                <a:ext cx="667651" cy="667651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>
                <a:extLst>
                  <a:ext uri="{FF2B5EF4-FFF2-40B4-BE49-F238E27FC236}">
                    <a16:creationId xmlns:a16="http://schemas.microsoft.com/office/drawing/2014/main" id="{B44410E8-A57A-6DA0-CBC2-2D6820E803B4}"/>
                  </a:ext>
                </a:extLst>
              </p:cNvPr>
              <p:cNvSpPr/>
              <p:nvPr/>
            </p:nvSpPr>
            <p:spPr>
              <a:xfrm>
                <a:off x="3690819" y="2486804"/>
                <a:ext cx="1141737" cy="1255128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Arc 32">
                <a:extLst>
                  <a:ext uri="{FF2B5EF4-FFF2-40B4-BE49-F238E27FC236}">
                    <a16:creationId xmlns:a16="http://schemas.microsoft.com/office/drawing/2014/main" id="{1A70E68B-1B4F-FB77-3C9F-ED01F21DAD46}"/>
                  </a:ext>
                </a:extLst>
              </p:cNvPr>
              <p:cNvSpPr/>
              <p:nvPr/>
            </p:nvSpPr>
            <p:spPr>
              <a:xfrm>
                <a:off x="3621763" y="2263603"/>
                <a:ext cx="1430376" cy="1802036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8C47512-581B-DA82-D366-C47BFABD5305}"/>
                </a:ext>
              </a:extLst>
            </p:cNvPr>
            <p:cNvCxnSpPr/>
            <p:nvPr/>
          </p:nvCxnSpPr>
          <p:spPr>
            <a:xfrm>
              <a:off x="4184551" y="3766513"/>
              <a:ext cx="2751873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0A43ACD-CCCF-9CDB-ED9D-D0A2C23A7BCE}"/>
                </a:ext>
              </a:extLst>
            </p:cNvPr>
            <p:cNvSpPr txBox="1"/>
            <p:nvPr/>
          </p:nvSpPr>
          <p:spPr>
            <a:xfrm>
              <a:off x="4849583" y="3377392"/>
              <a:ext cx="1635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TCP connection</a:t>
              </a:r>
            </a:p>
          </p:txBody>
        </p:sp>
        <p:pic>
          <p:nvPicPr>
            <p:cNvPr id="25" name="Graphic 24" descr="Computer with solid fill">
              <a:extLst>
                <a:ext uri="{FF2B5EF4-FFF2-40B4-BE49-F238E27FC236}">
                  <a16:creationId xmlns:a16="http://schemas.microsoft.com/office/drawing/2014/main" id="{44F67C41-DB81-8F7A-8C7F-B0050499C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33209" y="3181865"/>
              <a:ext cx="914400" cy="914400"/>
            </a:xfrm>
            <a:prstGeom prst="rect">
              <a:avLst/>
            </a:prstGeom>
          </p:spPr>
        </p:pic>
        <p:pic>
          <p:nvPicPr>
            <p:cNvPr id="26" name="Graphic 25" descr="Satellite dish with solid fill">
              <a:extLst>
                <a:ext uri="{FF2B5EF4-FFF2-40B4-BE49-F238E27FC236}">
                  <a16:creationId xmlns:a16="http://schemas.microsoft.com/office/drawing/2014/main" id="{7E18FF8E-8D0D-CF79-401A-393AD5422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674455" y="2761349"/>
              <a:ext cx="667651" cy="667651"/>
            </a:xfrm>
            <a:prstGeom prst="rect">
              <a:avLst/>
            </a:prstGeom>
          </p:spPr>
        </p:pic>
        <p:pic>
          <p:nvPicPr>
            <p:cNvPr id="27" name="Graphic 26" descr="Computer with solid fill">
              <a:extLst>
                <a:ext uri="{FF2B5EF4-FFF2-40B4-BE49-F238E27FC236}">
                  <a16:creationId xmlns:a16="http://schemas.microsoft.com/office/drawing/2014/main" id="{D456A3B5-1F75-9137-311E-C897C4C96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86976" y="3181865"/>
              <a:ext cx="914400" cy="914400"/>
            </a:xfrm>
            <a:prstGeom prst="rect">
              <a:avLst/>
            </a:prstGeom>
          </p:spPr>
        </p:pic>
        <p:pic>
          <p:nvPicPr>
            <p:cNvPr id="28" name="Graphic 27" descr="Satellite dish with solid fill">
              <a:extLst>
                <a:ext uri="{FF2B5EF4-FFF2-40B4-BE49-F238E27FC236}">
                  <a16:creationId xmlns:a16="http://schemas.microsoft.com/office/drawing/2014/main" id="{6D9D9E95-9EB4-D815-1033-6FF9A974A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7289432" y="2761349"/>
              <a:ext cx="667651" cy="667651"/>
            </a:xfrm>
            <a:prstGeom prst="rect">
              <a:avLst/>
            </a:prstGeom>
          </p:spPr>
        </p:pic>
        <p:pic>
          <p:nvPicPr>
            <p:cNvPr id="29" name="Graphic 28" descr="Computer with solid fill">
              <a:extLst>
                <a:ext uri="{FF2B5EF4-FFF2-40B4-BE49-F238E27FC236}">
                  <a16:creationId xmlns:a16="http://schemas.microsoft.com/office/drawing/2014/main" id="{3F1285B5-5402-FD58-2AB9-3153DD90F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30379" y="3181865"/>
              <a:ext cx="914400" cy="914400"/>
            </a:xfrm>
            <a:prstGeom prst="rect">
              <a:avLst/>
            </a:prstGeom>
          </p:spPr>
        </p:pic>
        <p:pic>
          <p:nvPicPr>
            <p:cNvPr id="30" name="Graphic 29" descr="Satellite dish with solid fill">
              <a:extLst>
                <a:ext uri="{FF2B5EF4-FFF2-40B4-BE49-F238E27FC236}">
                  <a16:creationId xmlns:a16="http://schemas.microsoft.com/office/drawing/2014/main" id="{59D2A642-9F5D-3783-A359-7887CDA9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671625" y="2761349"/>
              <a:ext cx="667651" cy="667651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F0502AA-E1DB-D567-838C-B906559ECD68}"/>
              </a:ext>
            </a:extLst>
          </p:cNvPr>
          <p:cNvGrpSpPr/>
          <p:nvPr/>
        </p:nvGrpSpPr>
        <p:grpSpPr>
          <a:xfrm>
            <a:off x="8124053" y="533138"/>
            <a:ext cx="2988080" cy="3063870"/>
            <a:chOff x="7281408" y="365127"/>
            <a:chExt cx="3683003" cy="3779034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D6C4B813-29C0-9465-F697-EA116B688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1991" y="365127"/>
              <a:ext cx="1411689" cy="1427333"/>
            </a:xfrm>
            <a:prstGeom prst="rect">
              <a:avLst/>
            </a:prstGeom>
          </p:spPr>
        </p:pic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6ED04779-EB87-A6F7-51DF-396CE554C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408" y="3171160"/>
              <a:ext cx="920731" cy="937433"/>
            </a:xfrm>
            <a:prstGeom prst="rect">
              <a:avLst/>
            </a:prstGeom>
          </p:spPr>
        </p:pic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4E9C2AFA-A8C3-775B-A6B4-C75FFF9DF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043680" y="3206728"/>
              <a:ext cx="920731" cy="937433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FDF5204-9773-6FF2-12AC-609BED313C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8605" y="1915305"/>
              <a:ext cx="750270" cy="1133011"/>
            </a:xfrm>
            <a:prstGeom prst="straightConnector1">
              <a:avLst/>
            </a:prstGeom>
            <a:ln w="76200">
              <a:solidFill>
                <a:srgbClr val="33CC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38C2B83-0AEE-1F17-C9DA-056448FF8616}"/>
                </a:ext>
              </a:extLst>
            </p:cNvPr>
            <p:cNvCxnSpPr>
              <a:cxnSpLocks/>
            </p:cNvCxnSpPr>
            <p:nvPr/>
          </p:nvCxnSpPr>
          <p:spPr>
            <a:xfrm>
              <a:off x="9423575" y="1915305"/>
              <a:ext cx="750270" cy="1133011"/>
            </a:xfrm>
            <a:prstGeom prst="straightConnector1">
              <a:avLst/>
            </a:prstGeom>
            <a:ln w="76200">
              <a:solidFill>
                <a:srgbClr val="33CC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28CB69-21C1-9E5A-A254-D426B8963370}"/>
                </a:ext>
              </a:extLst>
            </p:cNvPr>
            <p:cNvSpPr txBox="1"/>
            <p:nvPr/>
          </p:nvSpPr>
          <p:spPr>
            <a:xfrm rot="3335762">
              <a:off x="9447468" y="2132659"/>
              <a:ext cx="1192426" cy="4931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 panose="05000000000000000000" pitchFamily="2" charset="2"/>
                </a:rPr>
                <a:t>150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 panose="05000000000000000000" pitchFamily="2" charset="2"/>
                </a:rPr>
                <a:t> </a:t>
              </a:r>
              <a:r>
                <a:rPr lang="en-US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 panose="05000000000000000000" pitchFamily="2" charset="2"/>
                </a:rPr>
                <a:t>ms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 panose="05000000000000000000" pitchFamily="2" charset="2"/>
                </a:rPr>
                <a:t> 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7BB423C-381D-4F6F-9558-0C8A06FF15A8}"/>
                </a:ext>
              </a:extLst>
            </p:cNvPr>
            <p:cNvSpPr txBox="1"/>
            <p:nvPr/>
          </p:nvSpPr>
          <p:spPr>
            <a:xfrm rot="18264238" flipH="1">
              <a:off x="7637413" y="2184246"/>
              <a:ext cx="1192426" cy="4931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 panose="05000000000000000000" pitchFamily="2" charset="2"/>
                </a:rPr>
                <a:t>150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 panose="05000000000000000000" pitchFamily="2" charset="2"/>
                </a:rPr>
                <a:t> </a:t>
              </a:r>
              <a:r>
                <a:rPr lang="en-US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 panose="05000000000000000000" pitchFamily="2" charset="2"/>
                </a:rPr>
                <a:t>ms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 panose="05000000000000000000" pitchFamily="2" charset="2"/>
                </a:rPr>
                <a:t> 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1DA0F3A-EEBA-4788-AF5C-9A79F1F4B8E4}"/>
              </a:ext>
            </a:extLst>
          </p:cNvPr>
          <p:cNvSpPr txBox="1"/>
          <p:nvPr/>
        </p:nvSpPr>
        <p:spPr>
          <a:xfrm>
            <a:off x="836010" y="5640101"/>
            <a:ext cx="5190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Latency impacts TCP bitrates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825D65-8AB1-4736-B6BA-FD21B51FE67B}"/>
              </a:ext>
            </a:extLst>
          </p:cNvPr>
          <p:cNvSpPr txBox="1"/>
          <p:nvPr/>
        </p:nvSpPr>
        <p:spPr>
          <a:xfrm flipH="1">
            <a:off x="847034" y="4427963"/>
            <a:ext cx="5247210" cy="1036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dirty="0"/>
              <a:t>Challenge is </a:t>
            </a:r>
            <a:r>
              <a:rPr lang="en-US" sz="3200" dirty="0">
                <a:solidFill>
                  <a:srgbClr val="00B0F0"/>
                </a:solidFill>
              </a:rPr>
              <a:t>latency</a:t>
            </a:r>
            <a:r>
              <a:rPr lang="en-US" sz="3200" dirty="0"/>
              <a:t> </a:t>
            </a:r>
            <a:endParaRPr lang="en-US" sz="3200" dirty="0">
              <a:sym typeface="Wingdings" panose="05000000000000000000" pitchFamily="2" charset="2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ym typeface="Wingdings" panose="05000000000000000000" pitchFamily="2" charset="2"/>
              </a:rPr>
              <a:t>About 600 </a:t>
            </a:r>
            <a:r>
              <a:rPr lang="en-US" sz="2800" dirty="0" err="1">
                <a:sym typeface="Wingdings" panose="05000000000000000000" pitchFamily="2" charset="2"/>
              </a:rPr>
              <a:t>ms</a:t>
            </a:r>
            <a:r>
              <a:rPr lang="en-US" sz="2800" dirty="0">
                <a:sym typeface="Wingdings" panose="05000000000000000000" pitchFamily="2" charset="2"/>
              </a:rPr>
              <a:t> round trip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8006B-05B6-1F11-C923-19BA3B5F0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0A6B-B42C-4DDB-9473-F80437E3C2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2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E53E366-BD99-4E66-B9CD-01BDBE036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180" y="1291718"/>
            <a:ext cx="5893560" cy="442017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33D3A-EE46-4A81-AE97-10AF41C87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0A6B-B42C-4DDB-9473-F80437E3C2B2}" type="slidenum">
              <a:rPr lang="en-US" smtClean="0"/>
              <a:t>20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5E3381-FD4F-4F78-9524-50CC3F3A6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28"/>
            <a:ext cx="10515600" cy="1325563"/>
          </a:xfrm>
        </p:spPr>
        <p:txBody>
          <a:bodyPr/>
          <a:lstStyle/>
          <a:p>
            <a:r>
              <a:rPr lang="en-US" dirty="0"/>
              <a:t>Results over Geo link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0719EA-49E2-4898-BA2E-FFA14475C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180" y="1431285"/>
            <a:ext cx="5831177" cy="43733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E285C2-B3DE-4649-BA49-03175B7416D5}"/>
              </a:ext>
            </a:extLst>
          </p:cNvPr>
          <p:cNvSpPr txBox="1"/>
          <p:nvPr/>
        </p:nvSpPr>
        <p:spPr>
          <a:xfrm>
            <a:off x="8141802" y="4790378"/>
            <a:ext cx="214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100% BDP-BEST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00FE644-1D4F-4BF9-B17D-C2E0D6168811}"/>
              </a:ext>
            </a:extLst>
          </p:cNvPr>
          <p:cNvSpPr/>
          <p:nvPr/>
        </p:nvSpPr>
        <p:spPr>
          <a:xfrm>
            <a:off x="5419725" y="1957126"/>
            <a:ext cx="676275" cy="320618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F07C0F-820B-40CB-BBCD-1A6AF55CA26C}"/>
              </a:ext>
            </a:extLst>
          </p:cNvPr>
          <p:cNvSpPr txBox="1"/>
          <p:nvPr/>
        </p:nvSpPr>
        <p:spPr>
          <a:xfrm>
            <a:off x="8141802" y="4559115"/>
            <a:ext cx="214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50% BDP-BEST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953762-AF6E-4951-B31F-D95585A5EB71}"/>
              </a:ext>
            </a:extLst>
          </p:cNvPr>
          <p:cNvSpPr txBox="1"/>
          <p:nvPr/>
        </p:nvSpPr>
        <p:spPr>
          <a:xfrm>
            <a:off x="8141802" y="2394605"/>
            <a:ext cx="214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25% BDP-BEST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D1E13D-E457-0940-4918-FDA2612A2936}"/>
              </a:ext>
            </a:extLst>
          </p:cNvPr>
          <p:cNvSpPr txBox="1"/>
          <p:nvPr/>
        </p:nvSpPr>
        <p:spPr>
          <a:xfrm>
            <a:off x="481269" y="5916913"/>
            <a:ext cx="1122946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BEST</a:t>
            </a:r>
            <a:r>
              <a:rPr lang="en-US" sz="2800" dirty="0"/>
              <a:t> algorithm is near the </a:t>
            </a:r>
            <a:r>
              <a:rPr lang="en-US" sz="2800" dirty="0">
                <a:solidFill>
                  <a:srgbClr val="00B050"/>
                </a:solidFill>
              </a:rPr>
              <a:t>optimal Exit point </a:t>
            </a:r>
            <a:r>
              <a:rPr lang="en-US" sz="2800" dirty="0"/>
              <a:t>for different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queue sizes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729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3" grpId="1" animBg="1"/>
      <p:bldP spid="13" grpId="2" animBg="1"/>
      <p:bldP spid="13" grpId="3" animBg="1"/>
      <p:bldP spid="10" grpId="0"/>
      <p:bldP spid="11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EC3B1-DB5A-7BF4-7E28-7A8BC86DA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4"/>
            <a:ext cx="10515600" cy="132556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54EC9-4FE1-436F-436A-CDC7EFFC8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92697"/>
            <a:ext cx="10969488" cy="534621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Slow fat links need larger sender and receiver buffer sizes in Linux than default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dirty="0"/>
              <a:t>GEO links and 5G links under utilized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Slow fat links challenging since getting right TCP window size critical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Exit too early</a:t>
            </a:r>
            <a:r>
              <a:rPr lang="en-US" dirty="0"/>
              <a:t>: under utilization,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Exit too late</a:t>
            </a:r>
            <a:r>
              <a:rPr lang="en-US" dirty="0">
                <a:sym typeface="Wingdings" panose="05000000000000000000" pitchFamily="2" charset="2"/>
              </a:rPr>
              <a:t>: packet loss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dirty="0"/>
              <a:t>TCP Hystart exits too early for LEO link and GEO link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ym typeface="Wingdings" panose="05000000000000000000" pitchFamily="2" charset="2"/>
              </a:rPr>
              <a:t>BEST uses packet pair bandwidth estimation to set </a:t>
            </a:r>
            <a:r>
              <a:rPr lang="en-US" dirty="0" err="1">
                <a:sym typeface="Wingdings" panose="05000000000000000000" pitchFamily="2" charset="2"/>
              </a:rPr>
              <a:t>ssthresh</a:t>
            </a:r>
            <a:r>
              <a:rPr lang="en-US" dirty="0">
                <a:sym typeface="Wingdings" panose="05000000000000000000" pitchFamily="2" charset="2"/>
              </a:rPr>
              <a:t>  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dirty="0">
                <a:sym typeface="Wingdings" panose="05000000000000000000" pitchFamily="2" charset="2"/>
              </a:rPr>
              <a:t>Performs better than Hystart over GEO link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GitHub link: </a:t>
            </a:r>
            <a:r>
              <a:rPr lang="en-US" dirty="0">
                <a:hlinkClick r:id="rId2"/>
              </a:rPr>
              <a:t>https://github.com/maryam-ataei/tcp_bw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7D1C8-2A48-3906-F420-ADA1BAA9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0A6B-B42C-4DDB-9473-F80437E3C2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42F5C-705F-D4DB-9278-D1A016DD7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15"/>
            <a:ext cx="10515600" cy="1325563"/>
          </a:xfrm>
        </p:spPr>
        <p:txBody>
          <a:bodyPr/>
          <a:lstStyle/>
          <a:p>
            <a:r>
              <a:rPr lang="en-US"/>
              <a:t>Ongoing 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55F67-1704-72AE-61BE-EA8E39CFF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5807"/>
            <a:ext cx="10515600" cy="5685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>
                <a:solidFill>
                  <a:srgbClr val="242424"/>
                </a:solidFill>
                <a:latin typeface="Segoe UI" panose="020B0502040204020203" pitchFamily="34" charset="0"/>
              </a:rPr>
              <a:t>Accommodate LEO link characteristic </a:t>
            </a:r>
            <a:endParaRPr lang="en-US" sz="2400" b="0" i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b="0" i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Parameters for </a:t>
            </a:r>
            <a:r>
              <a:rPr lang="en-US" sz="2400">
                <a:solidFill>
                  <a:srgbClr val="242424"/>
                </a:solidFill>
                <a:latin typeface="Segoe UI" panose="020B0502040204020203" pitchFamily="34" charset="0"/>
              </a:rPr>
              <a:t>current heuristic</a:t>
            </a:r>
          </a:p>
          <a:p>
            <a:pPr lvl="1"/>
            <a:r>
              <a:rPr lang="en-US" b="0" i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Number rounds, percentage of distribution</a:t>
            </a:r>
            <a:endParaRPr lang="en-US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>
                <a:solidFill>
                  <a:srgbClr val="242424"/>
                </a:solidFill>
                <a:latin typeface="Segoe UI" panose="020B0502040204020203" pitchFamily="34" charset="0"/>
              </a:rPr>
              <a:t>M</a:t>
            </a:r>
            <a:r>
              <a:rPr lang="en-US" sz="2400" b="0" i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edian from limited space</a:t>
            </a:r>
          </a:p>
          <a:p>
            <a:pPr lvl="1"/>
            <a:r>
              <a:rPr lang="en-US"/>
              <a:t>Memory optimization</a:t>
            </a:r>
          </a:p>
          <a:p>
            <a:pPr lvl="1"/>
            <a:r>
              <a:rPr lang="en-US"/>
              <a:t>Running median vs. “true” median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/>
              <a:t>Filtering out extremely low or extremely high estimations</a:t>
            </a:r>
          </a:p>
          <a:p>
            <a:pPr lvl="1"/>
            <a:r>
              <a:rPr lang="en-US"/>
              <a:t>Identifying and removing extreme values before making an estimate</a:t>
            </a:r>
          </a:p>
          <a:p>
            <a:pPr lvl="1"/>
            <a:r>
              <a:rPr lang="en-US" b="0" i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May need to have special consideration for data centers</a:t>
            </a:r>
            <a:endParaRPr lang="en-US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>
                <a:solidFill>
                  <a:srgbClr val="242424"/>
                </a:solidFill>
                <a:latin typeface="Segoe UI" panose="020B0502040204020203" pitchFamily="34" charset="0"/>
              </a:rPr>
              <a:t>Evaluation in more networks</a:t>
            </a:r>
          </a:p>
          <a:p>
            <a:pPr lvl="1"/>
            <a:r>
              <a:rPr lang="en-US" b="0" i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More network + system configuration</a:t>
            </a:r>
            <a:endParaRPr lang="en-US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68535-A8DB-0A0E-9CD2-2835852C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0A6B-B42C-4DDB-9473-F80437E3C2B2}" type="slidenum">
              <a:rPr lang="en-US" smtClean="0"/>
              <a:t>22</a:t>
            </a:fld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D1E47FE-0108-D3B4-B3BA-267393D74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940557"/>
            <a:ext cx="4429125" cy="292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53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F3466-98A5-3C1F-5609-A5D2BC48B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0444" y="1060401"/>
            <a:ext cx="9144000" cy="2387600"/>
          </a:xfrm>
        </p:spPr>
        <p:txBody>
          <a:bodyPr/>
          <a:lstStyle/>
          <a:p>
            <a:r>
              <a:rPr lang="en-US" b="0" i="0">
                <a:solidFill>
                  <a:srgbClr val="1F1F1F"/>
                </a:solidFill>
                <a:effectLst/>
                <a:latin typeface="Google Sans"/>
              </a:rPr>
              <a:t>Fixing TCP Slow Start for Slow Fat Links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FFABD7-FB87-A55C-DA69-4CA8F8AAC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0444" y="3870486"/>
            <a:ext cx="4205681" cy="1655762"/>
          </a:xfrm>
        </p:spPr>
        <p:txBody>
          <a:bodyPr>
            <a:normAutofit/>
          </a:bodyPr>
          <a:lstStyle/>
          <a:p>
            <a:r>
              <a:rPr lang="en-US" sz="2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Maryam </a:t>
            </a:r>
            <a:r>
              <a:rPr lang="en-US" sz="2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Ataei</a:t>
            </a:r>
            <a:r>
              <a:rPr lang="en-US" sz="28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Kachooei</a:t>
            </a:r>
            <a:endParaRPr lang="en-US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2800" b="0" i="0" dirty="0" err="1">
                <a:effectLst/>
                <a:latin typeface="Arial" panose="020B0604020202020204" pitchFamily="34" charset="0"/>
              </a:rPr>
              <a:t>Pinha</a:t>
            </a:r>
            <a:r>
              <a:rPr lang="en-US" sz="2800" dirty="0" err="1">
                <a:latin typeface="Arial" panose="020B0604020202020204" pitchFamily="34" charset="0"/>
              </a:rPr>
              <a:t>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Zhao</a:t>
            </a:r>
          </a:p>
          <a:p>
            <a:r>
              <a:rPr lang="en-US" sz="2800" b="0" i="0" dirty="0">
                <a:effectLst/>
                <a:latin typeface="Arial" panose="020B0604020202020204" pitchFamily="34" charset="0"/>
              </a:rPr>
              <a:t> Mark Claypool</a:t>
            </a:r>
            <a:endParaRPr lang="en-US" sz="28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632635C-532C-D299-EE6D-69BE6A4E0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462" y="5029358"/>
            <a:ext cx="3531735" cy="174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Resources | Marketing &amp; Communications | Offices | WPI">
            <a:extLst>
              <a:ext uri="{FF2B5EF4-FFF2-40B4-BE49-F238E27FC236}">
                <a16:creationId xmlns:a16="http://schemas.microsoft.com/office/drawing/2014/main" id="{26CAA150-A0C9-27DF-F9C0-CCFC98540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18" y="5120929"/>
            <a:ext cx="2022933" cy="156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3C17A9AB-7CEC-6260-E6A3-6CCADAAACDB0}"/>
              </a:ext>
            </a:extLst>
          </p:cNvPr>
          <p:cNvSpPr txBox="1">
            <a:spLocks/>
          </p:cNvSpPr>
          <p:nvPr/>
        </p:nvSpPr>
        <p:spPr>
          <a:xfrm>
            <a:off x="7239698" y="4073222"/>
            <a:ext cx="4067263" cy="1250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</a:rPr>
              <a:t>Feng Li </a:t>
            </a:r>
          </a:p>
          <a:p>
            <a:r>
              <a:rPr lang="en-US" sz="2800" dirty="0">
                <a:latin typeface="Arial" panose="020B0604020202020204" pitchFamily="34" charset="0"/>
              </a:rPr>
              <a:t>Jae Chung</a:t>
            </a:r>
          </a:p>
          <a:p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43F193-CAAC-E3CA-F048-7D8416765A73}"/>
              </a:ext>
            </a:extLst>
          </p:cNvPr>
          <p:cNvSpPr/>
          <p:nvPr/>
        </p:nvSpPr>
        <p:spPr>
          <a:xfrm>
            <a:off x="0" y="-1959"/>
            <a:ext cx="12192000" cy="13106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"/>
          </a:p>
          <a:p>
            <a:pPr algn="ctr"/>
            <a:r>
              <a:rPr lang="en-US" sz="4000"/>
              <a:t>Thank-you for your attention!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909C53-5FBE-2DA5-BF40-D89420BF9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0A6B-B42C-4DDB-9473-F80437E3C2B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60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4D9F7-4499-530E-C7B2-A1452C1E6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Appendix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BC05B3-F852-F895-C542-7115FB108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0A6B-B42C-4DDB-9473-F80437E3C2B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39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564B50-0A1A-35B4-B7F4-A88178190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7771A4-6B1C-4ADB-922E-9A09D7A8C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Every ack: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bw_est</a:t>
            </a:r>
            <a:r>
              <a:rPr lang="en-US" dirty="0"/>
              <a:t> = </a:t>
            </a:r>
            <a:r>
              <a:rPr lang="en-US" dirty="0" err="1"/>
              <a:t>bytes_acked</a:t>
            </a:r>
            <a:r>
              <a:rPr lang="en-US" dirty="0"/>
              <a:t> / </a:t>
            </a:r>
            <a:r>
              <a:rPr lang="el-GR" sz="2800" b="0" i="0" dirty="0">
                <a:solidFill>
                  <a:srgbClr val="202124"/>
                </a:solidFill>
                <a:effectLst/>
                <a:latin typeface="Roboto" panose="020B0604020202020204" pitchFamily="2" charset="0"/>
              </a:rPr>
              <a:t>Δ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Roboto" panose="020B0604020202020204" pitchFamily="2" charset="0"/>
              </a:rPr>
              <a:t>t</a:t>
            </a:r>
          </a:p>
          <a:p>
            <a:pPr marL="0" indent="0">
              <a:buNone/>
            </a:pPr>
            <a:r>
              <a:rPr lang="en-US" dirty="0"/>
              <a:t>	insert (</a:t>
            </a:r>
            <a:r>
              <a:rPr lang="en-US" dirty="0" err="1"/>
              <a:t>bw_est</a:t>
            </a:r>
            <a:r>
              <a:rPr lang="en-US" dirty="0"/>
              <a:t>, </a:t>
            </a:r>
            <a:r>
              <a:rPr lang="en-US" dirty="0" err="1"/>
              <a:t>bw_est_array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At end of an RTT round: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bw_est</a:t>
            </a:r>
            <a:r>
              <a:rPr lang="en-US" dirty="0"/>
              <a:t> = median (</a:t>
            </a:r>
            <a:r>
              <a:rPr lang="en-US" dirty="0" err="1"/>
              <a:t>bw_est_array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if median is greater than 0</a:t>
            </a:r>
          </a:p>
          <a:p>
            <a:pPr marL="0" indent="0">
              <a:buNone/>
            </a:pPr>
            <a:r>
              <a:rPr lang="en-US" dirty="0"/>
              <a:t>		set </a:t>
            </a:r>
            <a:r>
              <a:rPr lang="en-US" dirty="0" err="1"/>
              <a:t>ssthresh</a:t>
            </a:r>
            <a:r>
              <a:rPr lang="en-US" dirty="0"/>
              <a:t> = </a:t>
            </a:r>
            <a:r>
              <a:rPr lang="en-US" dirty="0" err="1"/>
              <a:t>bw_est</a:t>
            </a:r>
            <a:r>
              <a:rPr lang="en-US" dirty="0"/>
              <a:t> x RTT</a:t>
            </a:r>
          </a:p>
          <a:p>
            <a:pPr marL="0" indent="0">
              <a:buNone/>
            </a:pPr>
            <a:r>
              <a:rPr lang="en-US" dirty="0"/>
              <a:t>	else</a:t>
            </a:r>
          </a:p>
          <a:p>
            <a:pPr marL="0" indent="0">
              <a:buNone/>
            </a:pPr>
            <a:r>
              <a:rPr lang="en-US" dirty="0"/>
              <a:t>		clear </a:t>
            </a:r>
            <a:r>
              <a:rPr lang="en-US" dirty="0" err="1"/>
              <a:t>bw_est_array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3EBE33-203D-E085-EFE6-95379004A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0A6B-B42C-4DDB-9473-F80437E3C2B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42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4DB2-8994-F967-577A-C8BD26230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/>
              <a:t>Bandwidth Estimates over Geo Sat Link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A9C529-CA35-F714-3E72-978F151A3369}"/>
              </a:ext>
            </a:extLst>
          </p:cNvPr>
          <p:cNvGrpSpPr/>
          <p:nvPr/>
        </p:nvGrpSpPr>
        <p:grpSpPr>
          <a:xfrm>
            <a:off x="157316" y="1150370"/>
            <a:ext cx="11375925" cy="5656007"/>
            <a:chOff x="157316" y="1042218"/>
            <a:chExt cx="11375925" cy="5656007"/>
          </a:xfrm>
        </p:grpSpPr>
        <p:pic>
          <p:nvPicPr>
            <p:cNvPr id="6" name="Picture 16">
              <a:extLst>
                <a:ext uri="{FF2B5EF4-FFF2-40B4-BE49-F238E27FC236}">
                  <a16:creationId xmlns:a16="http://schemas.microsoft.com/office/drawing/2014/main" id="{CECF465B-0A58-8B55-FF83-B08C57E120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16" y="1042218"/>
              <a:ext cx="3791975" cy="2843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B987BFBB-68E3-7619-D21B-943A1DE97B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9291" y="1042218"/>
              <a:ext cx="3791975" cy="2843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A84BC61F-3013-2754-A2A0-E215C629E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1266" y="1042218"/>
              <a:ext cx="3791975" cy="2843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C4922E54-5A07-C2DE-1AA9-32CC78C76D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3303" y="3854244"/>
              <a:ext cx="3791975" cy="2843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CB519FDA-4E18-B58D-1EDE-0AB79829AE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5278" y="3854243"/>
              <a:ext cx="3791975" cy="2843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2AFDDDF-9C0D-45E1-A8E5-7844D8D09DFB}"/>
              </a:ext>
            </a:extLst>
          </p:cNvPr>
          <p:cNvSpPr txBox="1"/>
          <p:nvPr/>
        </p:nvSpPr>
        <p:spPr>
          <a:xfrm>
            <a:off x="1555593" y="933081"/>
            <a:ext cx="106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Round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A61067-EA89-493B-9F6D-B06415A6C545}"/>
              </a:ext>
            </a:extLst>
          </p:cNvPr>
          <p:cNvSpPr txBox="1"/>
          <p:nvPr/>
        </p:nvSpPr>
        <p:spPr>
          <a:xfrm>
            <a:off x="5444820" y="933081"/>
            <a:ext cx="106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Round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E7CA6C-D98E-45C8-88FF-46421B018D3D}"/>
              </a:ext>
            </a:extLst>
          </p:cNvPr>
          <p:cNvSpPr txBox="1"/>
          <p:nvPr/>
        </p:nvSpPr>
        <p:spPr>
          <a:xfrm>
            <a:off x="9481056" y="933081"/>
            <a:ext cx="106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Round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BC2264-E788-4622-BBA7-4F3C05F00514}"/>
              </a:ext>
            </a:extLst>
          </p:cNvPr>
          <p:cNvSpPr txBox="1"/>
          <p:nvPr/>
        </p:nvSpPr>
        <p:spPr>
          <a:xfrm>
            <a:off x="3573052" y="3766154"/>
            <a:ext cx="106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Round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A0638-CEAC-49F4-86D8-3FAF179F0DC6}"/>
              </a:ext>
            </a:extLst>
          </p:cNvPr>
          <p:cNvSpPr txBox="1"/>
          <p:nvPr/>
        </p:nvSpPr>
        <p:spPr>
          <a:xfrm>
            <a:off x="7366688" y="3766154"/>
            <a:ext cx="106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Round 5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7FB5EA0-6FB5-42AE-8894-0410C66D7195}"/>
              </a:ext>
            </a:extLst>
          </p:cNvPr>
          <p:cNvSpPr/>
          <p:nvPr/>
        </p:nvSpPr>
        <p:spPr>
          <a:xfrm>
            <a:off x="658759" y="3398742"/>
            <a:ext cx="1381971" cy="2517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F20CD1C-69DF-440D-8EAD-C9C602302D0B}"/>
              </a:ext>
            </a:extLst>
          </p:cNvPr>
          <p:cNvSpPr/>
          <p:nvPr/>
        </p:nvSpPr>
        <p:spPr>
          <a:xfrm>
            <a:off x="4409954" y="3429000"/>
            <a:ext cx="555585" cy="196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13AB786-0E8B-472B-92CB-03200DACD68E}"/>
              </a:ext>
            </a:extLst>
          </p:cNvPr>
          <p:cNvSpPr/>
          <p:nvPr/>
        </p:nvSpPr>
        <p:spPr>
          <a:xfrm>
            <a:off x="5180866" y="3426606"/>
            <a:ext cx="555585" cy="196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280305F-22C5-465F-9CCD-17FE02E4E7EF}"/>
              </a:ext>
            </a:extLst>
          </p:cNvPr>
          <p:cNvSpPr/>
          <p:nvPr/>
        </p:nvSpPr>
        <p:spPr>
          <a:xfrm>
            <a:off x="8573544" y="3426606"/>
            <a:ext cx="555585" cy="196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E626122-C5EB-426B-932D-5F4BC055970C}"/>
              </a:ext>
            </a:extLst>
          </p:cNvPr>
          <p:cNvSpPr/>
          <p:nvPr/>
        </p:nvSpPr>
        <p:spPr>
          <a:xfrm>
            <a:off x="9562746" y="3454472"/>
            <a:ext cx="555585" cy="196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C97CE0-99F4-41E1-BAE1-1AADF05C0B5C}"/>
              </a:ext>
            </a:extLst>
          </p:cNvPr>
          <p:cNvSpPr/>
          <p:nvPr/>
        </p:nvSpPr>
        <p:spPr>
          <a:xfrm>
            <a:off x="2120189" y="3370876"/>
            <a:ext cx="1742021" cy="279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255AA79-D3E2-4B0F-B45F-B860BAB588FD}"/>
              </a:ext>
            </a:extLst>
          </p:cNvPr>
          <p:cNvSpPr/>
          <p:nvPr/>
        </p:nvSpPr>
        <p:spPr>
          <a:xfrm>
            <a:off x="5951778" y="3454472"/>
            <a:ext cx="773240" cy="196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26CF3A4-0A35-07CB-2340-B6F7A2320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0A6B-B42C-4DDB-9473-F80437E3C2B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0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2BAAD-80E3-D22C-BF41-BC428B523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711" y="0"/>
            <a:ext cx="10515600" cy="1325563"/>
          </a:xfrm>
        </p:spPr>
        <p:txBody>
          <a:bodyPr/>
          <a:lstStyle/>
          <a:p>
            <a:r>
              <a:rPr lang="en-US" dirty="0"/>
              <a:t>Introduction – TCP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5B8B5-3940-F119-79EE-1470D9412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639" y="1238349"/>
            <a:ext cx="10515600" cy="1070870"/>
          </a:xfrm>
        </p:spPr>
        <p:txBody>
          <a:bodyPr/>
          <a:lstStyle/>
          <a:p>
            <a:r>
              <a:rPr lang="en-US" dirty="0"/>
              <a:t>TCP sends one window of data each RTT</a:t>
            </a:r>
          </a:p>
          <a:p>
            <a:r>
              <a:rPr lang="en-US" dirty="0"/>
              <a:t>Window starts small, doubles each RTT during slow start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B1BFDC-2D24-9B39-8AC8-A7BAADEE2A3E}"/>
              </a:ext>
            </a:extLst>
          </p:cNvPr>
          <p:cNvGrpSpPr/>
          <p:nvPr/>
        </p:nvGrpSpPr>
        <p:grpSpPr>
          <a:xfrm>
            <a:off x="4281530" y="4885350"/>
            <a:ext cx="967812" cy="1334916"/>
            <a:chOff x="10389001" y="4885350"/>
            <a:chExt cx="967812" cy="1334916"/>
          </a:xfrm>
        </p:grpSpPr>
        <p:pic>
          <p:nvPicPr>
            <p:cNvPr id="6" name="Graphic 5" descr="Computer with solid fill">
              <a:extLst>
                <a:ext uri="{FF2B5EF4-FFF2-40B4-BE49-F238E27FC236}">
                  <a16:creationId xmlns:a16="http://schemas.microsoft.com/office/drawing/2014/main" id="{2A776DAA-76A8-A1F6-725C-A9401CE52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89001" y="5305866"/>
              <a:ext cx="914400" cy="914400"/>
            </a:xfrm>
            <a:prstGeom prst="rect">
              <a:avLst/>
            </a:prstGeom>
          </p:spPr>
        </p:pic>
        <p:pic>
          <p:nvPicPr>
            <p:cNvPr id="7" name="Graphic 6" descr="Satellite dish with solid fill">
              <a:extLst>
                <a:ext uri="{FF2B5EF4-FFF2-40B4-BE49-F238E27FC236}">
                  <a16:creationId xmlns:a16="http://schemas.microsoft.com/office/drawing/2014/main" id="{626926B4-615B-956F-1247-4A00C97E3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10689162" y="4885350"/>
              <a:ext cx="667651" cy="667651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A226050-F147-B9BC-AFE7-8BEF7C8EB105}"/>
              </a:ext>
            </a:extLst>
          </p:cNvPr>
          <p:cNvGrpSpPr/>
          <p:nvPr/>
        </p:nvGrpSpPr>
        <p:grpSpPr>
          <a:xfrm>
            <a:off x="179621" y="4885352"/>
            <a:ext cx="1211141" cy="1334914"/>
            <a:chOff x="6530162" y="4885352"/>
            <a:chExt cx="1211141" cy="1334914"/>
          </a:xfrm>
        </p:grpSpPr>
        <p:pic>
          <p:nvPicPr>
            <p:cNvPr id="9" name="Graphic 8" descr="Computer with solid fill">
              <a:extLst>
                <a:ext uri="{FF2B5EF4-FFF2-40B4-BE49-F238E27FC236}">
                  <a16:creationId xmlns:a16="http://schemas.microsoft.com/office/drawing/2014/main" id="{DB6B3CCE-C65C-9A07-1D6A-02E7C8779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30162" y="5305866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Satellite dish with solid fill">
              <a:extLst>
                <a:ext uri="{FF2B5EF4-FFF2-40B4-BE49-F238E27FC236}">
                  <a16:creationId xmlns:a16="http://schemas.microsoft.com/office/drawing/2014/main" id="{6F4D6D88-DB0F-7AE8-1872-DF8D94239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73652" y="4885352"/>
              <a:ext cx="667651" cy="667651"/>
            </a:xfrm>
            <a:prstGeom prst="rect">
              <a:avLst/>
            </a:prstGeom>
          </p:spPr>
        </p:pic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18E1C7-4A4F-1F3F-5112-23E6D7AE5FED}"/>
              </a:ext>
            </a:extLst>
          </p:cNvPr>
          <p:cNvCxnSpPr>
            <a:cxnSpLocks/>
          </p:cNvCxnSpPr>
          <p:nvPr/>
        </p:nvCxnSpPr>
        <p:spPr>
          <a:xfrm flipV="1">
            <a:off x="1391644" y="5543822"/>
            <a:ext cx="2645628" cy="863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6F1103-D81A-7B6A-3C4F-2669346282ED}"/>
              </a:ext>
            </a:extLst>
          </p:cNvPr>
          <p:cNvCxnSpPr>
            <a:cxnSpLocks/>
          </p:cNvCxnSpPr>
          <p:nvPr/>
        </p:nvCxnSpPr>
        <p:spPr>
          <a:xfrm flipH="1" flipV="1">
            <a:off x="1391644" y="5903185"/>
            <a:ext cx="2645628" cy="86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09AA10-2B0E-A7E6-1F46-74574A08F9EF}"/>
              </a:ext>
            </a:extLst>
          </p:cNvPr>
          <p:cNvGrpSpPr/>
          <p:nvPr/>
        </p:nvGrpSpPr>
        <p:grpSpPr>
          <a:xfrm>
            <a:off x="3984789" y="6036544"/>
            <a:ext cx="655884" cy="447382"/>
            <a:chOff x="7698996" y="5647561"/>
            <a:chExt cx="655884" cy="44738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D6768BF-395D-9A51-3FE0-1A3D8C27A3C0}"/>
                </a:ext>
              </a:extLst>
            </p:cNvPr>
            <p:cNvSpPr/>
            <p:nvPr/>
          </p:nvSpPr>
          <p:spPr>
            <a:xfrm>
              <a:off x="7755987" y="5647561"/>
              <a:ext cx="414851" cy="44738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AF95958-6768-9C74-E682-2DCAF1D1701F}"/>
                </a:ext>
              </a:extLst>
            </p:cNvPr>
            <p:cNvSpPr txBox="1"/>
            <p:nvPr/>
          </p:nvSpPr>
          <p:spPr>
            <a:xfrm flipH="1">
              <a:off x="7698996" y="5701975"/>
              <a:ext cx="6558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ACK</a:t>
              </a:r>
              <a:endParaRPr lang="en-US" b="1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38F878-43C6-9400-EEFE-C30848845665}"/>
              </a:ext>
            </a:extLst>
          </p:cNvPr>
          <p:cNvGrpSpPr/>
          <p:nvPr/>
        </p:nvGrpSpPr>
        <p:grpSpPr>
          <a:xfrm>
            <a:off x="1308235" y="5056471"/>
            <a:ext cx="639962" cy="447382"/>
            <a:chOff x="7659781" y="4893601"/>
            <a:chExt cx="639962" cy="44738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9272F74-4ED2-3E39-A20F-2DA502405AC3}"/>
                </a:ext>
              </a:extLst>
            </p:cNvPr>
            <p:cNvSpPr/>
            <p:nvPr/>
          </p:nvSpPr>
          <p:spPr>
            <a:xfrm>
              <a:off x="7741599" y="4893601"/>
              <a:ext cx="414851" cy="44738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F0EF42-649C-4C78-7924-6DBAF6E88194}"/>
                </a:ext>
              </a:extLst>
            </p:cNvPr>
            <p:cNvSpPr txBox="1"/>
            <p:nvPr/>
          </p:nvSpPr>
          <p:spPr>
            <a:xfrm flipH="1">
              <a:off x="7659781" y="4948015"/>
              <a:ext cx="6399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Data</a:t>
              </a:r>
              <a:endParaRPr lang="en-US" b="1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1EBCC4F-9A60-EACA-CCB2-D1580EA67580}"/>
              </a:ext>
            </a:extLst>
          </p:cNvPr>
          <p:cNvGrpSpPr/>
          <p:nvPr/>
        </p:nvGrpSpPr>
        <p:grpSpPr>
          <a:xfrm>
            <a:off x="1333771" y="4967416"/>
            <a:ext cx="639962" cy="447382"/>
            <a:chOff x="7659781" y="4893601"/>
            <a:chExt cx="639962" cy="44738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C9568BD-9F58-2222-68A4-70E8C1E4433D}"/>
                </a:ext>
              </a:extLst>
            </p:cNvPr>
            <p:cNvSpPr/>
            <p:nvPr/>
          </p:nvSpPr>
          <p:spPr>
            <a:xfrm>
              <a:off x="7741599" y="4893601"/>
              <a:ext cx="414851" cy="44738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C1EFB6-2CB8-3AB7-1413-7E5DDE6BED50}"/>
                </a:ext>
              </a:extLst>
            </p:cNvPr>
            <p:cNvSpPr txBox="1"/>
            <p:nvPr/>
          </p:nvSpPr>
          <p:spPr>
            <a:xfrm flipH="1">
              <a:off x="7659781" y="4948015"/>
              <a:ext cx="6399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Data</a:t>
              </a:r>
              <a:endParaRPr lang="en-US" b="1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6B5F612-8B2F-7AF5-9594-889C6A11B44B}"/>
              </a:ext>
            </a:extLst>
          </p:cNvPr>
          <p:cNvGrpSpPr/>
          <p:nvPr/>
        </p:nvGrpSpPr>
        <p:grpSpPr>
          <a:xfrm>
            <a:off x="3984789" y="6040221"/>
            <a:ext cx="655884" cy="447382"/>
            <a:chOff x="7698996" y="5647561"/>
            <a:chExt cx="655884" cy="447382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9FFA621-733A-7CA9-3B51-66E58FE0063C}"/>
                </a:ext>
              </a:extLst>
            </p:cNvPr>
            <p:cNvSpPr/>
            <p:nvPr/>
          </p:nvSpPr>
          <p:spPr>
            <a:xfrm>
              <a:off x="7755987" y="5647561"/>
              <a:ext cx="414851" cy="44738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844DA70-A026-8796-56FE-52A38DFDB2D2}"/>
                </a:ext>
              </a:extLst>
            </p:cNvPr>
            <p:cNvSpPr txBox="1"/>
            <p:nvPr/>
          </p:nvSpPr>
          <p:spPr>
            <a:xfrm flipH="1">
              <a:off x="7698996" y="5701975"/>
              <a:ext cx="6558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ACK</a:t>
              </a:r>
              <a:endParaRPr lang="en-US" b="1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441F2EA-31C4-77C5-A294-44CFD4D24C53}"/>
              </a:ext>
            </a:extLst>
          </p:cNvPr>
          <p:cNvGrpSpPr/>
          <p:nvPr/>
        </p:nvGrpSpPr>
        <p:grpSpPr>
          <a:xfrm>
            <a:off x="2187592" y="5321411"/>
            <a:ext cx="531291" cy="94090"/>
            <a:chOff x="8289975" y="4536480"/>
            <a:chExt cx="531291" cy="9409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C2B450F-5A5B-D647-2302-77C7E086C2CD}"/>
                </a:ext>
              </a:extLst>
            </p:cNvPr>
            <p:cNvSpPr/>
            <p:nvPr/>
          </p:nvSpPr>
          <p:spPr>
            <a:xfrm>
              <a:off x="8289975" y="4536480"/>
              <a:ext cx="110743" cy="940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1110FF1-B0F5-AF10-2E4E-B9AA30453E17}"/>
                </a:ext>
              </a:extLst>
            </p:cNvPr>
            <p:cNvSpPr/>
            <p:nvPr/>
          </p:nvSpPr>
          <p:spPr>
            <a:xfrm>
              <a:off x="8500249" y="4536480"/>
              <a:ext cx="110743" cy="940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1EE2672-B968-E2F5-11AC-E40F61167CEA}"/>
                </a:ext>
              </a:extLst>
            </p:cNvPr>
            <p:cNvSpPr/>
            <p:nvPr/>
          </p:nvSpPr>
          <p:spPr>
            <a:xfrm>
              <a:off x="8710523" y="4536480"/>
              <a:ext cx="110743" cy="940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FA29F47-9C37-BF13-E972-DEF3E1268CA7}"/>
              </a:ext>
            </a:extLst>
          </p:cNvPr>
          <p:cNvGrpSpPr/>
          <p:nvPr/>
        </p:nvGrpSpPr>
        <p:grpSpPr>
          <a:xfrm>
            <a:off x="2979844" y="6081627"/>
            <a:ext cx="531291" cy="94090"/>
            <a:chOff x="8289975" y="4536480"/>
            <a:chExt cx="531291" cy="9409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5B0BDAE-87E2-2260-F938-EAF1F487BD92}"/>
                </a:ext>
              </a:extLst>
            </p:cNvPr>
            <p:cNvSpPr/>
            <p:nvPr/>
          </p:nvSpPr>
          <p:spPr>
            <a:xfrm>
              <a:off x="8289975" y="4536480"/>
              <a:ext cx="110743" cy="9409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DCE29C5-F53A-E59C-EA0B-DA68B25CD5D2}"/>
                </a:ext>
              </a:extLst>
            </p:cNvPr>
            <p:cNvSpPr/>
            <p:nvPr/>
          </p:nvSpPr>
          <p:spPr>
            <a:xfrm>
              <a:off x="8500249" y="4536480"/>
              <a:ext cx="110743" cy="9409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CABFF41-3C72-0BA8-3EDA-28C4586CCC68}"/>
                </a:ext>
              </a:extLst>
            </p:cNvPr>
            <p:cNvSpPr/>
            <p:nvPr/>
          </p:nvSpPr>
          <p:spPr>
            <a:xfrm>
              <a:off x="8710523" y="4536480"/>
              <a:ext cx="110743" cy="9409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E1355C7-5A5F-FBC5-C25F-F832F90E57DA}"/>
              </a:ext>
            </a:extLst>
          </p:cNvPr>
          <p:cNvGrpSpPr/>
          <p:nvPr/>
        </p:nvGrpSpPr>
        <p:grpSpPr>
          <a:xfrm>
            <a:off x="1370942" y="4859987"/>
            <a:ext cx="639962" cy="447382"/>
            <a:chOff x="7659781" y="4893601"/>
            <a:chExt cx="639962" cy="447382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CBD867E-A813-F82A-9E02-D70FF5BFBB9B}"/>
                </a:ext>
              </a:extLst>
            </p:cNvPr>
            <p:cNvSpPr/>
            <p:nvPr/>
          </p:nvSpPr>
          <p:spPr>
            <a:xfrm>
              <a:off x="7741599" y="4893601"/>
              <a:ext cx="414851" cy="44738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7B45F59-66B9-E54B-1C15-D84A4097D0E5}"/>
                </a:ext>
              </a:extLst>
            </p:cNvPr>
            <p:cNvSpPr txBox="1"/>
            <p:nvPr/>
          </p:nvSpPr>
          <p:spPr>
            <a:xfrm flipH="1">
              <a:off x="7659781" y="4948015"/>
              <a:ext cx="6399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Data</a:t>
              </a:r>
              <a:endParaRPr lang="en-US" b="1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433C3EA-1374-D63D-EF19-D4F34D22601A}"/>
              </a:ext>
            </a:extLst>
          </p:cNvPr>
          <p:cNvGrpSpPr/>
          <p:nvPr/>
        </p:nvGrpSpPr>
        <p:grpSpPr>
          <a:xfrm>
            <a:off x="4155395" y="6090958"/>
            <a:ext cx="655884" cy="447382"/>
            <a:chOff x="7698996" y="5647561"/>
            <a:chExt cx="655884" cy="44738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843F08BB-368E-F8C6-D163-97C1FF76227E}"/>
                </a:ext>
              </a:extLst>
            </p:cNvPr>
            <p:cNvSpPr/>
            <p:nvPr/>
          </p:nvSpPr>
          <p:spPr>
            <a:xfrm>
              <a:off x="7755987" y="5647561"/>
              <a:ext cx="414851" cy="44738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3606BF9-6642-C70E-289D-8086EDD2E850}"/>
                </a:ext>
              </a:extLst>
            </p:cNvPr>
            <p:cNvSpPr txBox="1"/>
            <p:nvPr/>
          </p:nvSpPr>
          <p:spPr>
            <a:xfrm flipH="1">
              <a:off x="7698996" y="5701975"/>
              <a:ext cx="6558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ACK</a:t>
              </a:r>
              <a:endParaRPr lang="en-US" b="1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F4B5A6D-73D2-D46E-AEE9-195C49C4863E}"/>
              </a:ext>
            </a:extLst>
          </p:cNvPr>
          <p:cNvGrpSpPr/>
          <p:nvPr/>
        </p:nvGrpSpPr>
        <p:grpSpPr>
          <a:xfrm>
            <a:off x="1409873" y="4697383"/>
            <a:ext cx="639962" cy="447382"/>
            <a:chOff x="7659781" y="4893601"/>
            <a:chExt cx="639962" cy="447382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531B2A8-48A0-4F67-7722-2B85A5931AB6}"/>
                </a:ext>
              </a:extLst>
            </p:cNvPr>
            <p:cNvSpPr/>
            <p:nvPr/>
          </p:nvSpPr>
          <p:spPr>
            <a:xfrm>
              <a:off x="7741599" y="4893601"/>
              <a:ext cx="414851" cy="44738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2E9E428-00B4-C6F2-2221-EAD80385DFA8}"/>
                </a:ext>
              </a:extLst>
            </p:cNvPr>
            <p:cNvSpPr txBox="1"/>
            <p:nvPr/>
          </p:nvSpPr>
          <p:spPr>
            <a:xfrm flipH="1">
              <a:off x="7659781" y="4948015"/>
              <a:ext cx="6399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Data</a:t>
              </a:r>
              <a:endParaRPr lang="en-US" b="1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D59B062-CDEF-CC8F-09AC-E810E5A02308}"/>
              </a:ext>
            </a:extLst>
          </p:cNvPr>
          <p:cNvGrpSpPr/>
          <p:nvPr/>
        </p:nvGrpSpPr>
        <p:grpSpPr>
          <a:xfrm>
            <a:off x="1447044" y="4606045"/>
            <a:ext cx="639962" cy="447382"/>
            <a:chOff x="7659781" y="4893601"/>
            <a:chExt cx="639962" cy="447382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C42F04DF-BF13-F164-5804-6ADC9FC94F17}"/>
                </a:ext>
              </a:extLst>
            </p:cNvPr>
            <p:cNvSpPr/>
            <p:nvPr/>
          </p:nvSpPr>
          <p:spPr>
            <a:xfrm>
              <a:off x="7741599" y="4893601"/>
              <a:ext cx="414851" cy="44738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7B3B114-48A6-5E5C-219D-65B5F248457D}"/>
                </a:ext>
              </a:extLst>
            </p:cNvPr>
            <p:cNvSpPr txBox="1"/>
            <p:nvPr/>
          </p:nvSpPr>
          <p:spPr>
            <a:xfrm flipH="1">
              <a:off x="7659781" y="4948015"/>
              <a:ext cx="6399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Data</a:t>
              </a:r>
              <a:endParaRPr lang="en-US" b="1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0B5D66-B5E9-9426-8C53-5B5E6723DDCF}"/>
              </a:ext>
            </a:extLst>
          </p:cNvPr>
          <p:cNvGrpSpPr/>
          <p:nvPr/>
        </p:nvGrpSpPr>
        <p:grpSpPr>
          <a:xfrm>
            <a:off x="1480640" y="4482048"/>
            <a:ext cx="639962" cy="447382"/>
            <a:chOff x="7659781" y="4893601"/>
            <a:chExt cx="639962" cy="447382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2FED9CB-3C35-8900-A7AF-ADD2FD854AA9}"/>
                </a:ext>
              </a:extLst>
            </p:cNvPr>
            <p:cNvSpPr/>
            <p:nvPr/>
          </p:nvSpPr>
          <p:spPr>
            <a:xfrm>
              <a:off x="7741599" y="4893601"/>
              <a:ext cx="414851" cy="44738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DD65175-1A64-31E2-C272-A7C08CC2E5BC}"/>
                </a:ext>
              </a:extLst>
            </p:cNvPr>
            <p:cNvSpPr txBox="1"/>
            <p:nvPr/>
          </p:nvSpPr>
          <p:spPr>
            <a:xfrm flipH="1">
              <a:off x="7659781" y="4948015"/>
              <a:ext cx="6399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Data</a:t>
              </a:r>
              <a:endParaRPr lang="en-US" b="1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8912E14-5710-F846-11AB-591A9E65810A}"/>
              </a:ext>
            </a:extLst>
          </p:cNvPr>
          <p:cNvGrpSpPr/>
          <p:nvPr/>
        </p:nvGrpSpPr>
        <p:grpSpPr>
          <a:xfrm>
            <a:off x="1547630" y="4374601"/>
            <a:ext cx="639962" cy="447382"/>
            <a:chOff x="7659781" y="4893601"/>
            <a:chExt cx="639962" cy="447382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A5BCA5DB-72D6-9BF5-CE07-89912F2FF9D4}"/>
                </a:ext>
              </a:extLst>
            </p:cNvPr>
            <p:cNvSpPr/>
            <p:nvPr/>
          </p:nvSpPr>
          <p:spPr>
            <a:xfrm>
              <a:off x="7741599" y="4893601"/>
              <a:ext cx="414851" cy="44738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9ED579A-3235-FF3F-807E-B595324AE49C}"/>
                </a:ext>
              </a:extLst>
            </p:cNvPr>
            <p:cNvSpPr txBox="1"/>
            <p:nvPr/>
          </p:nvSpPr>
          <p:spPr>
            <a:xfrm flipH="1">
              <a:off x="7659781" y="4948015"/>
              <a:ext cx="6399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Data</a:t>
              </a:r>
              <a:endParaRPr lang="en-US" b="1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2111690-7015-B68C-94F7-2852E1E9F401}"/>
              </a:ext>
            </a:extLst>
          </p:cNvPr>
          <p:cNvGrpSpPr/>
          <p:nvPr/>
        </p:nvGrpSpPr>
        <p:grpSpPr>
          <a:xfrm>
            <a:off x="4281530" y="6175717"/>
            <a:ext cx="655884" cy="447382"/>
            <a:chOff x="7698996" y="5647561"/>
            <a:chExt cx="655884" cy="447382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CC4A9611-0C32-071D-5604-7E5D55A86BA6}"/>
                </a:ext>
              </a:extLst>
            </p:cNvPr>
            <p:cNvSpPr/>
            <p:nvPr/>
          </p:nvSpPr>
          <p:spPr>
            <a:xfrm>
              <a:off x="7755987" y="5647561"/>
              <a:ext cx="414851" cy="44738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F6451B4-B7CE-3400-F4C7-79DDC60A540C}"/>
                </a:ext>
              </a:extLst>
            </p:cNvPr>
            <p:cNvSpPr txBox="1"/>
            <p:nvPr/>
          </p:nvSpPr>
          <p:spPr>
            <a:xfrm flipH="1">
              <a:off x="7698996" y="5701975"/>
              <a:ext cx="6558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ACK</a:t>
              </a:r>
              <a:endParaRPr lang="en-US" b="1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485DD71-12E1-9F45-04A4-C6E62ADD5B35}"/>
              </a:ext>
            </a:extLst>
          </p:cNvPr>
          <p:cNvGrpSpPr/>
          <p:nvPr/>
        </p:nvGrpSpPr>
        <p:grpSpPr>
          <a:xfrm>
            <a:off x="4404752" y="6263912"/>
            <a:ext cx="655884" cy="447382"/>
            <a:chOff x="7698996" y="5647561"/>
            <a:chExt cx="655884" cy="447382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6C2A0CFA-8654-03B0-E3D9-E1ADDA7C7CB9}"/>
                </a:ext>
              </a:extLst>
            </p:cNvPr>
            <p:cNvSpPr/>
            <p:nvPr/>
          </p:nvSpPr>
          <p:spPr>
            <a:xfrm>
              <a:off x="7755987" y="5647561"/>
              <a:ext cx="414851" cy="44738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8477B3A-9532-8BD5-6353-7888E1DD52BD}"/>
                </a:ext>
              </a:extLst>
            </p:cNvPr>
            <p:cNvSpPr txBox="1"/>
            <p:nvPr/>
          </p:nvSpPr>
          <p:spPr>
            <a:xfrm flipH="1">
              <a:off x="7698996" y="5701975"/>
              <a:ext cx="6558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ACK</a:t>
              </a:r>
              <a:endParaRPr lang="en-US" b="1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70313EB-5F6F-FA1B-213B-D6470F1226B2}"/>
              </a:ext>
            </a:extLst>
          </p:cNvPr>
          <p:cNvGrpSpPr/>
          <p:nvPr/>
        </p:nvGrpSpPr>
        <p:grpSpPr>
          <a:xfrm>
            <a:off x="4570246" y="6297693"/>
            <a:ext cx="655884" cy="447382"/>
            <a:chOff x="7698996" y="5647561"/>
            <a:chExt cx="655884" cy="447382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3A2A5194-54C4-F7FB-9E5C-8A6BE092014D}"/>
                </a:ext>
              </a:extLst>
            </p:cNvPr>
            <p:cNvSpPr/>
            <p:nvPr/>
          </p:nvSpPr>
          <p:spPr>
            <a:xfrm>
              <a:off x="7755987" y="5647561"/>
              <a:ext cx="414851" cy="44738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67C6F78-593A-EA17-29A5-3D19AB568F6D}"/>
                </a:ext>
              </a:extLst>
            </p:cNvPr>
            <p:cNvSpPr txBox="1"/>
            <p:nvPr/>
          </p:nvSpPr>
          <p:spPr>
            <a:xfrm flipH="1">
              <a:off x="7698996" y="5701975"/>
              <a:ext cx="6558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ACK</a:t>
              </a:r>
              <a:endParaRPr lang="en-US" b="1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E38453C-1676-675B-D605-B83491342158}"/>
              </a:ext>
            </a:extLst>
          </p:cNvPr>
          <p:cNvGrpSpPr/>
          <p:nvPr/>
        </p:nvGrpSpPr>
        <p:grpSpPr>
          <a:xfrm>
            <a:off x="4678749" y="6361885"/>
            <a:ext cx="655884" cy="447382"/>
            <a:chOff x="7698996" y="5647561"/>
            <a:chExt cx="655884" cy="447382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651A5C62-AF4D-1185-CFAE-5A7A342A4D04}"/>
                </a:ext>
              </a:extLst>
            </p:cNvPr>
            <p:cNvSpPr/>
            <p:nvPr/>
          </p:nvSpPr>
          <p:spPr>
            <a:xfrm>
              <a:off x="7755987" y="5647561"/>
              <a:ext cx="414851" cy="44738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DDAD5CD-72FA-1F7C-C8F0-D9CA1FFDE18E}"/>
                </a:ext>
              </a:extLst>
            </p:cNvPr>
            <p:cNvSpPr txBox="1"/>
            <p:nvPr/>
          </p:nvSpPr>
          <p:spPr>
            <a:xfrm flipH="1">
              <a:off x="7698996" y="5701975"/>
              <a:ext cx="6558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ACK</a:t>
              </a:r>
              <a:endParaRPr lang="en-US" b="1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70CCECA-40ED-70A3-C5C6-6A7FDDE8C801}"/>
              </a:ext>
            </a:extLst>
          </p:cNvPr>
          <p:cNvGrpSpPr/>
          <p:nvPr/>
        </p:nvGrpSpPr>
        <p:grpSpPr>
          <a:xfrm>
            <a:off x="6703737" y="5380932"/>
            <a:ext cx="4829534" cy="1334916"/>
            <a:chOff x="3130379" y="2761349"/>
            <a:chExt cx="4829534" cy="1334916"/>
          </a:xfrm>
        </p:grpSpPr>
        <p:pic>
          <p:nvPicPr>
            <p:cNvPr id="64" name="Graphic 63" descr="Computer with solid fill">
              <a:extLst>
                <a:ext uri="{FF2B5EF4-FFF2-40B4-BE49-F238E27FC236}">
                  <a16:creationId xmlns:a16="http://schemas.microsoft.com/office/drawing/2014/main" id="{58150954-BD77-9CC8-6B52-D2670CA92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30379" y="3181865"/>
              <a:ext cx="914400" cy="914400"/>
            </a:xfrm>
            <a:prstGeom prst="rect">
              <a:avLst/>
            </a:prstGeom>
          </p:spPr>
        </p:pic>
        <p:pic>
          <p:nvPicPr>
            <p:cNvPr id="65" name="Graphic 64" descr="Computer with solid fill">
              <a:extLst>
                <a:ext uri="{FF2B5EF4-FFF2-40B4-BE49-F238E27FC236}">
                  <a16:creationId xmlns:a16="http://schemas.microsoft.com/office/drawing/2014/main" id="{8B6B3BE2-36CB-15BF-0DFD-1D8613308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89806" y="3181865"/>
              <a:ext cx="914400" cy="914400"/>
            </a:xfrm>
            <a:prstGeom prst="rect">
              <a:avLst/>
            </a:prstGeom>
          </p:spPr>
        </p:pic>
        <p:pic>
          <p:nvPicPr>
            <p:cNvPr id="66" name="Graphic 65" descr="Satellite dish with solid fill">
              <a:extLst>
                <a:ext uri="{FF2B5EF4-FFF2-40B4-BE49-F238E27FC236}">
                  <a16:creationId xmlns:a16="http://schemas.microsoft.com/office/drawing/2014/main" id="{BB0CC740-5647-BBC1-BE79-6BE1D2DE1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71625" y="2761349"/>
              <a:ext cx="667651" cy="667651"/>
            </a:xfrm>
            <a:prstGeom prst="rect">
              <a:avLst/>
            </a:prstGeom>
          </p:spPr>
        </p:pic>
        <p:pic>
          <p:nvPicPr>
            <p:cNvPr id="67" name="Graphic 66" descr="Satellite dish with solid fill">
              <a:extLst>
                <a:ext uri="{FF2B5EF4-FFF2-40B4-BE49-F238E27FC236}">
                  <a16:creationId xmlns:a16="http://schemas.microsoft.com/office/drawing/2014/main" id="{12B0EFA7-A74A-5496-DAE1-06BA84C9E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7292262" y="2761349"/>
              <a:ext cx="667651" cy="667651"/>
            </a:xfrm>
            <a:prstGeom prst="rect">
              <a:avLst/>
            </a:prstGeom>
          </p:spPr>
        </p:pic>
        <p:pic>
          <p:nvPicPr>
            <p:cNvPr id="68" name="Graphic 67" descr="Computer with solid fill">
              <a:extLst>
                <a:ext uri="{FF2B5EF4-FFF2-40B4-BE49-F238E27FC236}">
                  <a16:creationId xmlns:a16="http://schemas.microsoft.com/office/drawing/2014/main" id="{5B59B3E0-1C6E-BEBE-CA15-6A1B13521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33209" y="3181865"/>
              <a:ext cx="914400" cy="914400"/>
            </a:xfrm>
            <a:prstGeom prst="rect">
              <a:avLst/>
            </a:prstGeom>
          </p:spPr>
        </p:pic>
        <p:pic>
          <p:nvPicPr>
            <p:cNvPr id="69" name="Graphic 68" descr="Satellite dish with solid fill">
              <a:extLst>
                <a:ext uri="{FF2B5EF4-FFF2-40B4-BE49-F238E27FC236}">
                  <a16:creationId xmlns:a16="http://schemas.microsoft.com/office/drawing/2014/main" id="{80CE7196-5E57-F5AA-0426-E66AD2073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74455" y="2761349"/>
              <a:ext cx="667651" cy="667651"/>
            </a:xfrm>
            <a:prstGeom prst="rect">
              <a:avLst/>
            </a:prstGeom>
          </p:spPr>
        </p:pic>
        <p:pic>
          <p:nvPicPr>
            <p:cNvPr id="70" name="Graphic 69" descr="Computer with solid fill">
              <a:extLst>
                <a:ext uri="{FF2B5EF4-FFF2-40B4-BE49-F238E27FC236}">
                  <a16:creationId xmlns:a16="http://schemas.microsoft.com/office/drawing/2014/main" id="{AC3C837D-3233-88EA-63D5-A93F804EA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86976" y="3181865"/>
              <a:ext cx="914400" cy="914400"/>
            </a:xfrm>
            <a:prstGeom prst="rect">
              <a:avLst/>
            </a:prstGeom>
          </p:spPr>
        </p:pic>
        <p:pic>
          <p:nvPicPr>
            <p:cNvPr id="71" name="Graphic 70" descr="Satellite dish with solid fill">
              <a:extLst>
                <a:ext uri="{FF2B5EF4-FFF2-40B4-BE49-F238E27FC236}">
                  <a16:creationId xmlns:a16="http://schemas.microsoft.com/office/drawing/2014/main" id="{0D6D1943-DDE4-B097-03AC-702628607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7289432" y="2761349"/>
              <a:ext cx="667651" cy="667651"/>
            </a:xfrm>
            <a:prstGeom prst="rect">
              <a:avLst/>
            </a:prstGeom>
          </p:spPr>
        </p:pic>
        <p:pic>
          <p:nvPicPr>
            <p:cNvPr id="72" name="Graphic 71" descr="Computer with solid fill">
              <a:extLst>
                <a:ext uri="{FF2B5EF4-FFF2-40B4-BE49-F238E27FC236}">
                  <a16:creationId xmlns:a16="http://schemas.microsoft.com/office/drawing/2014/main" id="{44789BAF-9F02-A947-A676-FB0D35297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30379" y="3181865"/>
              <a:ext cx="914400" cy="914400"/>
            </a:xfrm>
            <a:prstGeom prst="rect">
              <a:avLst/>
            </a:prstGeom>
          </p:spPr>
        </p:pic>
        <p:pic>
          <p:nvPicPr>
            <p:cNvPr id="73" name="Graphic 72" descr="Satellite dish with solid fill">
              <a:extLst>
                <a:ext uri="{FF2B5EF4-FFF2-40B4-BE49-F238E27FC236}">
                  <a16:creationId xmlns:a16="http://schemas.microsoft.com/office/drawing/2014/main" id="{FCF4A9DB-4A4F-7281-C8C5-29EBD32CE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71625" y="2761349"/>
              <a:ext cx="667651" cy="667651"/>
            </a:xfrm>
            <a:prstGeom prst="rect">
              <a:avLst/>
            </a:prstGeom>
          </p:spPr>
        </p:pic>
      </p:grp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F58E3B8C-95A4-36A1-4E89-BD7F09805601}"/>
              </a:ext>
            </a:extLst>
          </p:cNvPr>
          <p:cNvSpPr/>
          <p:nvPr/>
        </p:nvSpPr>
        <p:spPr>
          <a:xfrm>
            <a:off x="7203286" y="4220777"/>
            <a:ext cx="414851" cy="116015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ADE580A9-4803-EFCD-61C4-4DD5FD5E5D6B}"/>
              </a:ext>
            </a:extLst>
          </p:cNvPr>
          <p:cNvSpPr/>
          <p:nvPr/>
        </p:nvSpPr>
        <p:spPr>
          <a:xfrm>
            <a:off x="10909580" y="4220777"/>
            <a:ext cx="414851" cy="116015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8A85314-32C3-456D-D5E8-707227395DB7}"/>
              </a:ext>
            </a:extLst>
          </p:cNvPr>
          <p:cNvSpPr txBox="1"/>
          <p:nvPr/>
        </p:nvSpPr>
        <p:spPr>
          <a:xfrm>
            <a:off x="6751035" y="3656637"/>
            <a:ext cx="1344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Sender window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94A201F-C0E5-8E15-30EA-84B7B4DD48E1}"/>
              </a:ext>
            </a:extLst>
          </p:cNvPr>
          <p:cNvSpPr txBox="1"/>
          <p:nvPr/>
        </p:nvSpPr>
        <p:spPr>
          <a:xfrm>
            <a:off x="10507272" y="3620588"/>
            <a:ext cx="1459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Receiver window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61061A55-721D-1A10-96B2-DA1B107209D7}"/>
              </a:ext>
            </a:extLst>
          </p:cNvPr>
          <p:cNvSpPr/>
          <p:nvPr/>
        </p:nvSpPr>
        <p:spPr>
          <a:xfrm>
            <a:off x="9079267" y="5144944"/>
            <a:ext cx="344129" cy="186679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C7D584D6-A194-A68B-7E5F-1C52D30C5F71}"/>
              </a:ext>
            </a:extLst>
          </p:cNvPr>
          <p:cNvSpPr/>
          <p:nvPr/>
        </p:nvSpPr>
        <p:spPr>
          <a:xfrm>
            <a:off x="9079267" y="4931926"/>
            <a:ext cx="344129" cy="186679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AC4EB87E-A553-CEA8-151B-26A0623A9942}"/>
              </a:ext>
            </a:extLst>
          </p:cNvPr>
          <p:cNvSpPr/>
          <p:nvPr/>
        </p:nvSpPr>
        <p:spPr>
          <a:xfrm>
            <a:off x="9079267" y="4718908"/>
            <a:ext cx="344129" cy="186679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C87D241-177E-A756-54C0-9B76C255F39E}"/>
              </a:ext>
            </a:extLst>
          </p:cNvPr>
          <p:cNvSpPr/>
          <p:nvPr/>
        </p:nvSpPr>
        <p:spPr>
          <a:xfrm>
            <a:off x="9079267" y="4505890"/>
            <a:ext cx="344129" cy="186679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293A6170-DAD1-68FD-26BB-6B0E061A230C}"/>
              </a:ext>
            </a:extLst>
          </p:cNvPr>
          <p:cNvSpPr/>
          <p:nvPr/>
        </p:nvSpPr>
        <p:spPr>
          <a:xfrm>
            <a:off x="9079267" y="4292872"/>
            <a:ext cx="344129" cy="186679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EFCCD8A4-CD6E-61BB-BCF2-5E3441EBFA52}"/>
              </a:ext>
            </a:extLst>
          </p:cNvPr>
          <p:cNvSpPr/>
          <p:nvPr/>
        </p:nvSpPr>
        <p:spPr>
          <a:xfrm>
            <a:off x="9079267" y="4079854"/>
            <a:ext cx="344129" cy="186679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030906E-E00C-C2A2-B3B9-42B79986DF1B}"/>
              </a:ext>
            </a:extLst>
          </p:cNvPr>
          <p:cNvSpPr txBox="1"/>
          <p:nvPr/>
        </p:nvSpPr>
        <p:spPr>
          <a:xfrm>
            <a:off x="8474537" y="3616971"/>
            <a:ext cx="1653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Congestion window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8DF3861-497C-7924-CC39-2A7671DF7F47}"/>
              </a:ext>
            </a:extLst>
          </p:cNvPr>
          <p:cNvCxnSpPr/>
          <p:nvPr/>
        </p:nvCxnSpPr>
        <p:spPr>
          <a:xfrm>
            <a:off x="7766717" y="4751797"/>
            <a:ext cx="1144669" cy="0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0FB56BE-EC3C-0B74-F43D-391E4EBE58BC}"/>
              </a:ext>
            </a:extLst>
          </p:cNvPr>
          <p:cNvCxnSpPr/>
          <p:nvPr/>
        </p:nvCxnSpPr>
        <p:spPr>
          <a:xfrm>
            <a:off x="9580768" y="4725282"/>
            <a:ext cx="1144669" cy="0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6C9F492-D6CE-4BF1-BD0E-69B99DB9BE75}"/>
              </a:ext>
            </a:extLst>
          </p:cNvPr>
          <p:cNvSpPr txBox="1"/>
          <p:nvPr/>
        </p:nvSpPr>
        <p:spPr>
          <a:xfrm>
            <a:off x="846711" y="3276179"/>
            <a:ext cx="187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7FC673B7-E26D-44A3-8A5D-E76776F844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495" y="2191793"/>
            <a:ext cx="9250980" cy="749873"/>
          </a:xfrm>
          <a:prstGeom prst="rect">
            <a:avLst/>
          </a:prstGeom>
        </p:spPr>
      </p:pic>
      <p:sp>
        <p:nvSpPr>
          <p:cNvPr id="89" name="Oval 88">
            <a:extLst>
              <a:ext uri="{FF2B5EF4-FFF2-40B4-BE49-F238E27FC236}">
                <a16:creationId xmlns:a16="http://schemas.microsoft.com/office/drawing/2014/main" id="{13B4332F-B59A-45B5-804E-FEBC7BA0EEB4}"/>
              </a:ext>
            </a:extLst>
          </p:cNvPr>
          <p:cNvSpPr/>
          <p:nvPr/>
        </p:nvSpPr>
        <p:spPr>
          <a:xfrm>
            <a:off x="6703737" y="3533162"/>
            <a:ext cx="1459246" cy="549732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E89121F7-316C-4CA9-BC0F-86959B235088}"/>
              </a:ext>
            </a:extLst>
          </p:cNvPr>
          <p:cNvSpPr/>
          <p:nvPr/>
        </p:nvSpPr>
        <p:spPr>
          <a:xfrm>
            <a:off x="8474537" y="3478173"/>
            <a:ext cx="1653593" cy="585371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56261FC-7CF9-41AB-A678-C9ED863651E6}"/>
              </a:ext>
            </a:extLst>
          </p:cNvPr>
          <p:cNvSpPr/>
          <p:nvPr/>
        </p:nvSpPr>
        <p:spPr>
          <a:xfrm>
            <a:off x="10507272" y="3533162"/>
            <a:ext cx="1459246" cy="549732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Arrow: Up 86">
            <a:extLst>
              <a:ext uri="{FF2B5EF4-FFF2-40B4-BE49-F238E27FC236}">
                <a16:creationId xmlns:a16="http://schemas.microsoft.com/office/drawing/2014/main" id="{4068497D-9C9B-4A1D-BDBE-3EEF07A66CD8}"/>
              </a:ext>
            </a:extLst>
          </p:cNvPr>
          <p:cNvSpPr/>
          <p:nvPr/>
        </p:nvSpPr>
        <p:spPr>
          <a:xfrm>
            <a:off x="9125944" y="5588581"/>
            <a:ext cx="274662" cy="294154"/>
          </a:xfrm>
          <a:prstGeom prst="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Arrow: Right 91">
            <a:extLst>
              <a:ext uri="{FF2B5EF4-FFF2-40B4-BE49-F238E27FC236}">
                <a16:creationId xmlns:a16="http://schemas.microsoft.com/office/drawing/2014/main" id="{86FB8B6C-A0B6-475E-B424-E6A25A4DEE75}"/>
              </a:ext>
            </a:extLst>
          </p:cNvPr>
          <p:cNvSpPr/>
          <p:nvPr/>
        </p:nvSpPr>
        <p:spPr>
          <a:xfrm rot="1115531">
            <a:off x="6439712" y="3459218"/>
            <a:ext cx="314567" cy="263905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Arrow: Right 92">
            <a:extLst>
              <a:ext uri="{FF2B5EF4-FFF2-40B4-BE49-F238E27FC236}">
                <a16:creationId xmlns:a16="http://schemas.microsoft.com/office/drawing/2014/main" id="{959F1EB4-8169-4F7A-8853-011824C78D30}"/>
              </a:ext>
            </a:extLst>
          </p:cNvPr>
          <p:cNvSpPr/>
          <p:nvPr/>
        </p:nvSpPr>
        <p:spPr>
          <a:xfrm rot="8865423">
            <a:off x="11651951" y="3312970"/>
            <a:ext cx="314567" cy="263905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2E68419F-2295-9594-BECB-30A3746EB5C5}"/>
              </a:ext>
            </a:extLst>
          </p:cNvPr>
          <p:cNvSpPr txBox="1">
            <a:spLocks/>
          </p:cNvSpPr>
          <p:nvPr/>
        </p:nvSpPr>
        <p:spPr>
          <a:xfrm>
            <a:off x="829689" y="2881123"/>
            <a:ext cx="10515600" cy="1070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TCP limits the size of the windows to the smallest of these three windows</a:t>
            </a:r>
          </a:p>
        </p:txBody>
      </p:sp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1ED17488-1EA3-DD5C-6FCC-5DDF21B34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0A6B-B42C-4DDB-9473-F80437E3C2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8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2306 -0.000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22643 -0.001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6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0.21706 -0.001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4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24115 -0.004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57" y="-23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25 -3.33333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0.20364 -0.0057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82" y="-30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19597 -0.0092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46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0.18346 -0.0057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30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1737 -0.0067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5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0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5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500"/>
                            </p:stCondLst>
                            <p:childTnLst>
                              <p:par>
                                <p:cTn id="1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6500"/>
                            </p:stCondLst>
                            <p:childTnLst>
                              <p:par>
                                <p:cTn id="1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/>
      <p:bldP spid="77" grpId="0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/>
      <p:bldP spid="89" grpId="0" animBg="1"/>
      <p:bldP spid="90" grpId="0" animBg="1"/>
      <p:bldP spid="91" grpId="0" animBg="1"/>
      <p:bldP spid="87" grpId="0" animBg="1"/>
      <p:bldP spid="92" grpId="0" animBg="1"/>
      <p:bldP spid="93" grpId="0" animBg="1"/>
      <p:bldP spid="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1D877318-FBE6-4BBE-AEE1-BF7445B71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205" y="54316"/>
            <a:ext cx="5150846" cy="64385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9F3DA6-4BD3-410F-87A8-A873B07F0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622" y="0"/>
            <a:ext cx="7848601" cy="1325563"/>
          </a:xfrm>
        </p:spPr>
        <p:txBody>
          <a:bodyPr/>
          <a:lstStyle/>
          <a:p>
            <a:r>
              <a:rPr lang="en-US" dirty="0"/>
              <a:t>Buffer Sizes Limit Performance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1CDE41-9382-4A4B-B337-4FDAEB5F5B93}"/>
              </a:ext>
            </a:extLst>
          </p:cNvPr>
          <p:cNvSpPr/>
          <p:nvPr/>
        </p:nvSpPr>
        <p:spPr>
          <a:xfrm>
            <a:off x="8439324" y="105932"/>
            <a:ext cx="2525086" cy="478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201EE5-B76F-4324-8D15-F63381A6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EEB9-1B0A-4B17-AFE4-18E468568274}" type="slidenum">
              <a:rPr lang="en-US" sz="2000" smtClean="0"/>
              <a:t>4</a:t>
            </a:fld>
            <a:endParaRPr lang="en-US"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EB38FD-6689-40BC-9A4C-DB7AFA5494EE}"/>
              </a:ext>
            </a:extLst>
          </p:cNvPr>
          <p:cNvSpPr txBox="1"/>
          <p:nvPr/>
        </p:nvSpPr>
        <p:spPr>
          <a:xfrm>
            <a:off x="783501" y="1706582"/>
            <a:ext cx="649475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Linux Defaults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Auto-Tune enabled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err="1"/>
              <a:t>rmem</a:t>
            </a:r>
            <a:r>
              <a:rPr lang="en-US" sz="2800" dirty="0"/>
              <a:t> = 4 KB, 128 KB, 6 MB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 err="1"/>
              <a:t>wmem</a:t>
            </a:r>
            <a:r>
              <a:rPr lang="en-US" sz="2800" dirty="0"/>
              <a:t> = 4 KB, 16 KB, 4 MB</a:t>
            </a:r>
          </a:p>
          <a:p>
            <a:endParaRPr lang="en-US" sz="3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48543CA-9EDF-4BD3-A2FA-A4E10B48350B}"/>
              </a:ext>
            </a:extLst>
          </p:cNvPr>
          <p:cNvSpPr/>
          <p:nvPr/>
        </p:nvSpPr>
        <p:spPr>
          <a:xfrm>
            <a:off x="8439325" y="1761710"/>
            <a:ext cx="3199300" cy="3510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963E171-585B-45C6-9D25-BDE8D1B11060}"/>
              </a:ext>
            </a:extLst>
          </p:cNvPr>
          <p:cNvSpPr/>
          <p:nvPr/>
        </p:nvSpPr>
        <p:spPr>
          <a:xfrm>
            <a:off x="4931522" y="3068721"/>
            <a:ext cx="1139078" cy="4605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8AD3E9-C57F-47FB-9C10-0DDE7D44431A}"/>
              </a:ext>
            </a:extLst>
          </p:cNvPr>
          <p:cNvSpPr/>
          <p:nvPr/>
        </p:nvSpPr>
        <p:spPr>
          <a:xfrm>
            <a:off x="7278256" y="5076567"/>
            <a:ext cx="4394447" cy="10882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8815B7-0F74-61CD-84AF-28F09EA8B123}"/>
              </a:ext>
            </a:extLst>
          </p:cNvPr>
          <p:cNvSpPr txBox="1"/>
          <p:nvPr/>
        </p:nvSpPr>
        <p:spPr>
          <a:xfrm>
            <a:off x="7332954" y="5399651"/>
            <a:ext cx="4628869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Benjamin Peters,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Pinhan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Zhao, Jae Won Chung, Mark Claypool. </a:t>
            </a:r>
            <a:r>
              <a:rPr lang="en-US" sz="1600" b="0" i="0" dirty="0">
                <a:effectLst/>
                <a:latin typeface="Times New Roman" panose="02020603050405020304" pitchFamily="18" charset="0"/>
                <a:hlinkClick r:id="rId4"/>
              </a:rPr>
              <a:t>TCP </a:t>
            </a:r>
            <a:r>
              <a:rPr lang="en-US" sz="1600" b="0" i="0" dirty="0" err="1">
                <a:effectLst/>
                <a:latin typeface="Times New Roman" panose="02020603050405020304" pitchFamily="18" charset="0"/>
                <a:hlinkClick r:id="rId4"/>
              </a:rPr>
              <a:t>HyStart</a:t>
            </a:r>
            <a:r>
              <a:rPr lang="en-US" sz="1600" b="0" i="0" dirty="0">
                <a:effectLst/>
                <a:latin typeface="Times New Roman" panose="02020603050405020304" pitchFamily="18" charset="0"/>
                <a:hlinkClick r:id="rId4"/>
              </a:rPr>
              <a:t> Performance over a Satellite Network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In 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Proceedings of 0x15 </a:t>
            </a:r>
            <a:r>
              <a:rPr lang="en-US" sz="16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NetDev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July 2021.</a:t>
            </a:r>
            <a:endParaRPr 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39A489-6DBB-60A6-8A13-37980DAFCA95}"/>
              </a:ext>
            </a:extLst>
          </p:cNvPr>
          <p:cNvSpPr txBox="1"/>
          <p:nvPr/>
        </p:nvSpPr>
        <p:spPr>
          <a:xfrm>
            <a:off x="7825264" y="907157"/>
            <a:ext cx="193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Capacity 144 Mb/s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C0E538-5393-83CD-43F6-39B0DEB07E9C}"/>
              </a:ext>
            </a:extLst>
          </p:cNvPr>
          <p:cNvSpPr txBox="1"/>
          <p:nvPr/>
        </p:nvSpPr>
        <p:spPr>
          <a:xfrm>
            <a:off x="783501" y="4220138"/>
            <a:ext cx="5149907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Bitrate below link capacity, limited by Linux buffer setting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D975438-03B6-7761-A571-732C187FC590}"/>
              </a:ext>
            </a:extLst>
          </p:cNvPr>
          <p:cNvSpPr/>
          <p:nvPr/>
        </p:nvSpPr>
        <p:spPr>
          <a:xfrm>
            <a:off x="8029575" y="3510216"/>
            <a:ext cx="3743325" cy="3510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994039-1DE2-CC1D-5170-8B557BD4FA59}"/>
              </a:ext>
            </a:extLst>
          </p:cNvPr>
          <p:cNvSpPr/>
          <p:nvPr/>
        </p:nvSpPr>
        <p:spPr>
          <a:xfrm>
            <a:off x="8029575" y="4426408"/>
            <a:ext cx="3743325" cy="3510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/>
      <p:bldP spid="9" grpId="0" animBg="1"/>
      <p:bldP spid="9" grpId="1"/>
      <p:bldP spid="16" grpId="0" animBg="1"/>
      <p:bldP spid="19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CB8CC2F-6239-20A3-48F3-639D89C1E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414" y="0"/>
            <a:ext cx="4790813" cy="1673398"/>
          </a:xfrm>
        </p:spPr>
        <p:txBody>
          <a:bodyPr/>
          <a:lstStyle/>
          <a:p>
            <a:r>
              <a:rPr lang="en-US" dirty="0"/>
              <a:t>Buffer Sizes Limit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B6B70-779B-F0FF-F585-F63AFEAD7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0A6B-B42C-4DDB-9473-F80437E3C2B2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090CD6-06F9-E08D-02AE-1A78EC2CC7D3}"/>
              </a:ext>
            </a:extLst>
          </p:cNvPr>
          <p:cNvSpPr txBox="1"/>
          <p:nvPr/>
        </p:nvSpPr>
        <p:spPr>
          <a:xfrm>
            <a:off x="7433086" y="5851159"/>
            <a:ext cx="4628869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Benjamin Peters,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Pinhan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Zhao, Jae Won Chung, Mark Claypool. </a:t>
            </a:r>
            <a:r>
              <a:rPr lang="en-US" sz="1600" b="0" i="0" dirty="0">
                <a:effectLst/>
                <a:latin typeface="Times New Roman" panose="02020603050405020304" pitchFamily="18" charset="0"/>
                <a:hlinkClick r:id="rId3"/>
              </a:rPr>
              <a:t>TCP </a:t>
            </a:r>
            <a:r>
              <a:rPr lang="en-US" sz="1600" b="0" i="0" dirty="0" err="1">
                <a:effectLst/>
                <a:latin typeface="Times New Roman" panose="02020603050405020304" pitchFamily="18" charset="0"/>
                <a:hlinkClick r:id="rId3"/>
              </a:rPr>
              <a:t>HyStart</a:t>
            </a:r>
            <a:r>
              <a:rPr lang="en-US" sz="1600" b="0" i="0" dirty="0">
                <a:effectLst/>
                <a:latin typeface="Times New Roman" panose="02020603050405020304" pitchFamily="18" charset="0"/>
                <a:hlinkClick r:id="rId3"/>
              </a:rPr>
              <a:t> Performance over a Satellite Network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In 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Proceedings of 0x15 </a:t>
            </a:r>
            <a:r>
              <a:rPr lang="en-US" sz="16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NetDev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July 2021.</a:t>
            </a:r>
            <a:endParaRPr lang="en-US" sz="1600" dirty="0"/>
          </a:p>
        </p:txBody>
      </p:sp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CC188463-2BDB-2B8A-1BAD-143084FB8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651746"/>
              </p:ext>
            </p:extLst>
          </p:nvPr>
        </p:nvGraphicFramePr>
        <p:xfrm>
          <a:off x="951103" y="1963665"/>
          <a:ext cx="3513393" cy="2065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131">
                  <a:extLst>
                    <a:ext uri="{9D8B030D-6E8A-4147-A177-3AD203B41FA5}">
                      <a16:colId xmlns:a16="http://schemas.microsoft.com/office/drawing/2014/main" val="1358676684"/>
                    </a:ext>
                  </a:extLst>
                </a:gridCol>
                <a:gridCol w="1171131">
                  <a:extLst>
                    <a:ext uri="{9D8B030D-6E8A-4147-A177-3AD203B41FA5}">
                      <a16:colId xmlns:a16="http://schemas.microsoft.com/office/drawing/2014/main" val="1981653420"/>
                    </a:ext>
                  </a:extLst>
                </a:gridCol>
                <a:gridCol w="1171131">
                  <a:extLst>
                    <a:ext uri="{9D8B030D-6E8A-4147-A177-3AD203B41FA5}">
                      <a16:colId xmlns:a16="http://schemas.microsoft.com/office/drawing/2014/main" val="4089317708"/>
                    </a:ext>
                  </a:extLst>
                </a:gridCol>
              </a:tblGrid>
              <a:tr h="5943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Delay</a:t>
                      </a:r>
                    </a:p>
                    <a:p>
                      <a:pPr algn="ctr"/>
                      <a:r>
                        <a:rPr lang="en-US" sz="1800"/>
                        <a:t>(</a:t>
                      </a:r>
                      <a:r>
                        <a:rPr lang="en-US" sz="1800" err="1"/>
                        <a:t>ms</a:t>
                      </a:r>
                      <a:r>
                        <a:rPr lang="en-US" sz="18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Capacity</a:t>
                      </a:r>
                    </a:p>
                    <a:p>
                      <a:pPr algn="ctr"/>
                      <a:r>
                        <a:rPr lang="en-US" sz="1800"/>
                        <a:t>(Mb/s)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32625"/>
                  </a:ext>
                </a:extLst>
              </a:tr>
              <a:tr h="3263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842399"/>
                  </a:ext>
                </a:extLst>
              </a:tr>
              <a:tr h="37203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LEO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45369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686653"/>
                  </a:ext>
                </a:extLst>
              </a:tr>
              <a:tr h="346542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4G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266883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BE48ECA5-A230-46B2-89AF-5C522F301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61334"/>
            <a:ext cx="5937586" cy="508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c 17" descr="Right pointing backhand index outline">
            <a:extLst>
              <a:ext uri="{FF2B5EF4-FFF2-40B4-BE49-F238E27FC236}">
                <a16:creationId xmlns:a16="http://schemas.microsoft.com/office/drawing/2014/main" id="{A653933D-878A-4312-93E3-821902EA88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6775076" y="1496654"/>
            <a:ext cx="845338" cy="845338"/>
          </a:xfrm>
          <a:prstGeom prst="rect">
            <a:avLst/>
          </a:prstGeom>
        </p:spPr>
      </p:pic>
      <p:pic>
        <p:nvPicPr>
          <p:cNvPr id="20" name="Graphic 19" descr="Right pointing backhand index outline">
            <a:extLst>
              <a:ext uri="{FF2B5EF4-FFF2-40B4-BE49-F238E27FC236}">
                <a16:creationId xmlns:a16="http://schemas.microsoft.com/office/drawing/2014/main" id="{0751F5A6-BD9E-4910-905E-0B5276CAD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75809" y="2600347"/>
            <a:ext cx="845338" cy="84533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D314591-92E5-4244-951F-12D4AF43AC01}"/>
              </a:ext>
            </a:extLst>
          </p:cNvPr>
          <p:cNvSpPr/>
          <p:nvPr/>
        </p:nvSpPr>
        <p:spPr>
          <a:xfrm>
            <a:off x="8565978" y="5406564"/>
            <a:ext cx="1563329" cy="36476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0850B6A-0408-41C3-AF15-F7025821D9ED}"/>
              </a:ext>
            </a:extLst>
          </p:cNvPr>
          <p:cNvSpPr/>
          <p:nvPr/>
        </p:nvSpPr>
        <p:spPr>
          <a:xfrm>
            <a:off x="6097787" y="2325307"/>
            <a:ext cx="276989" cy="11036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41DA3CE2-BBA8-4823-836E-B664B39C1D50}"/>
              </a:ext>
            </a:extLst>
          </p:cNvPr>
          <p:cNvSpPr/>
          <p:nvPr/>
        </p:nvSpPr>
        <p:spPr>
          <a:xfrm>
            <a:off x="7586132" y="2270085"/>
            <a:ext cx="501269" cy="290941"/>
          </a:xfrm>
          <a:prstGeom prst="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00D600-85B9-4841-AD3E-8D06DD62179D}"/>
              </a:ext>
            </a:extLst>
          </p:cNvPr>
          <p:cNvGrpSpPr/>
          <p:nvPr/>
        </p:nvGrpSpPr>
        <p:grpSpPr>
          <a:xfrm>
            <a:off x="6094214" y="689032"/>
            <a:ext cx="5936876" cy="5082299"/>
            <a:chOff x="6255124" y="263980"/>
            <a:chExt cx="5936876" cy="5082299"/>
          </a:xfrm>
        </p:grpSpPr>
        <p:pic>
          <p:nvPicPr>
            <p:cNvPr id="2" name="Picture 2" descr="Chart, histogram&#10;&#10;Description automatically generated">
              <a:extLst>
                <a:ext uri="{FF2B5EF4-FFF2-40B4-BE49-F238E27FC236}">
                  <a16:creationId xmlns:a16="http://schemas.microsoft.com/office/drawing/2014/main" id="{951F299C-1AB5-0278-73A4-BC63A4756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55124" y="263980"/>
              <a:ext cx="5936876" cy="5082299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6FAADE2-99E0-4C43-BF0E-615F77EE1865}"/>
                </a:ext>
              </a:extLst>
            </p:cNvPr>
            <p:cNvGrpSpPr/>
            <p:nvPr/>
          </p:nvGrpSpPr>
          <p:grpSpPr>
            <a:xfrm>
              <a:off x="7110249" y="2526866"/>
              <a:ext cx="939913" cy="307777"/>
              <a:chOff x="6884107" y="2261228"/>
              <a:chExt cx="939913" cy="307777"/>
            </a:xfrm>
          </p:grpSpPr>
          <p:sp>
            <p:nvSpPr>
              <p:cNvPr id="3" name="Arrow: Right 2">
                <a:extLst>
                  <a:ext uri="{FF2B5EF4-FFF2-40B4-BE49-F238E27FC236}">
                    <a16:creationId xmlns:a16="http://schemas.microsoft.com/office/drawing/2014/main" id="{DC78E50B-3169-48C7-97F8-FE4D5B37168F}"/>
                  </a:ext>
                </a:extLst>
              </p:cNvPr>
              <p:cNvSpPr/>
              <p:nvPr/>
            </p:nvSpPr>
            <p:spPr>
              <a:xfrm>
                <a:off x="7570839" y="2328251"/>
                <a:ext cx="253181" cy="173733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A7B654-139D-4911-8A6F-0A0B495DA94C}"/>
                  </a:ext>
                </a:extLst>
              </p:cNvPr>
              <p:cNvSpPr txBox="1"/>
              <p:nvPr/>
            </p:nvSpPr>
            <p:spPr>
              <a:xfrm>
                <a:off x="6884107" y="2261228"/>
                <a:ext cx="7473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Default</a:t>
                </a:r>
                <a:endParaRPr lang="en-US" b="1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B71F0D0-0076-40B7-A781-48C6E16806EE}"/>
                </a:ext>
              </a:extLst>
            </p:cNvPr>
            <p:cNvGrpSpPr/>
            <p:nvPr/>
          </p:nvGrpSpPr>
          <p:grpSpPr>
            <a:xfrm>
              <a:off x="8234268" y="1884634"/>
              <a:ext cx="1647152" cy="307777"/>
              <a:chOff x="8145777" y="1884635"/>
              <a:chExt cx="1647152" cy="307777"/>
            </a:xfrm>
          </p:grpSpPr>
          <p:sp>
            <p:nvSpPr>
              <p:cNvPr id="5" name="Arrow: Left 4">
                <a:extLst>
                  <a:ext uri="{FF2B5EF4-FFF2-40B4-BE49-F238E27FC236}">
                    <a16:creationId xmlns:a16="http://schemas.microsoft.com/office/drawing/2014/main" id="{0A66AAC1-3FEB-4E34-9C60-7D4DC7C83444}"/>
                  </a:ext>
                </a:extLst>
              </p:cNvPr>
              <p:cNvSpPr/>
              <p:nvPr/>
            </p:nvSpPr>
            <p:spPr>
              <a:xfrm>
                <a:off x="8145777" y="1951658"/>
                <a:ext cx="253181" cy="173733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0872AB-2785-4422-A78C-9A7FF2E805FE}"/>
                  </a:ext>
                </a:extLst>
              </p:cNvPr>
              <p:cNvSpPr txBox="1"/>
              <p:nvPr/>
            </p:nvSpPr>
            <p:spPr>
              <a:xfrm>
                <a:off x="8398958" y="1884635"/>
                <a:ext cx="13939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accent1">
                        <a:lumMod val="75000"/>
                      </a:schemeClr>
                    </a:solidFill>
                  </a:rPr>
                  <a:t>Recommended</a:t>
                </a: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001EDC3-249D-4649-BDEE-A6C50F71076C}"/>
              </a:ext>
            </a:extLst>
          </p:cNvPr>
          <p:cNvSpPr txBox="1"/>
          <p:nvPr/>
        </p:nvSpPr>
        <p:spPr>
          <a:xfrm>
            <a:off x="679076" y="4248806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Receiver buffer (</a:t>
            </a:r>
            <a:r>
              <a:rPr lang="en-US" sz="2400" dirty="0" err="1"/>
              <a:t>tcp_rmem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Default:           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4096 131072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6291456</a:t>
            </a:r>
          </a:p>
          <a:p>
            <a:pPr lvl="1"/>
            <a:r>
              <a:rPr lang="en-US" sz="2000" dirty="0"/>
              <a:t>Recommended: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4096 131072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26214400</a:t>
            </a:r>
          </a:p>
          <a:p>
            <a:r>
              <a:rPr lang="en-US" sz="2400" dirty="0"/>
              <a:t>Sender buffer (</a:t>
            </a:r>
            <a:r>
              <a:rPr lang="en-US" sz="2400" dirty="0" err="1"/>
              <a:t>tcp_wmem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Default:           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4096 16384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4194304</a:t>
            </a:r>
          </a:p>
          <a:p>
            <a:pPr lvl="1"/>
            <a:r>
              <a:rPr lang="en-US" sz="2000" dirty="0"/>
              <a:t>Recommended: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4096 16384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26214400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7798673-C33C-99B9-F206-577DD606597F}"/>
              </a:ext>
            </a:extLst>
          </p:cNvPr>
          <p:cNvSpPr/>
          <p:nvPr/>
        </p:nvSpPr>
        <p:spPr>
          <a:xfrm>
            <a:off x="8286783" y="2951918"/>
            <a:ext cx="549962" cy="4937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74E788-2D0A-4F08-7939-E9775AA1D266}"/>
              </a:ext>
            </a:extLst>
          </p:cNvPr>
          <p:cNvSpPr/>
          <p:nvPr/>
        </p:nvSpPr>
        <p:spPr>
          <a:xfrm>
            <a:off x="9445529" y="3991233"/>
            <a:ext cx="549962" cy="4937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0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139 L -0.00078 -0.00116 C 0.00196 0.00255 0.00482 0.00671 0.0073 0.01111 C 0.0086 0.01343 0.00938 0.01574 0.01055 0.01806 C 0.01133 0.01968 0.01211 0.02107 0.01303 0.02245 C 0.01485 0.03218 0.01263 0.02037 0.01537 0.03796 C 0.01563 0.03935 0.01563 0.04097 0.01615 0.04213 C 0.01706 0.04398 0.01849 0.04491 0.01941 0.04653 C 0.02032 0.04792 0.02084 0.05046 0.02188 0.05208 C 0.02305 0.05417 0.02461 0.05579 0.02592 0.05787 C 0.02813 0.06134 0.03021 0.06528 0.0323 0.06898 L 0.03803 0.07917 C 0.03881 0.08056 0.03972 0.08148 0.04037 0.0831 C 0.04258 0.08889 0.04115 0.08658 0.04454 0.09028 C 0.04766 0.09838 0.04428 0.0912 0.05013 0.09861 C 0.05547 0.10579 0.05013 0.1 0.05417 0.10718 C 0.05495 0.10857 0.05586 0.10903 0.05665 0.11019 C 0.06719 0.12708 0.06029 0.11852 0.06628 0.1257 C 0.06849 0.13125 0.06823 0.13102 0.07201 0.13681 C 0.07266 0.13796 0.0737 0.13866 0.07435 0.13982 C 0.07605 0.14236 0.07735 0.14583 0.07917 0.14815 C 0.08138 0.15093 0.08399 0.15301 0.08568 0.15671 C 0.09128 0.16945 0.08829 0.16528 0.0931 0.17083 C 0.09701 0.18125 0.09193 0.16852 0.09714 0.17917 C 0.09766 0.18056 0.09805 0.18218 0.0987 0.18357 C 0.10027 0.18658 0.10196 0.18935 0.10352 0.19213 L 0.10599 0.1963 L 0.11081 0.20486 C 0.11159 0.20625 0.11224 0.20787 0.11316 0.20903 C 0.11407 0.20995 0.11485 0.21088 0.11563 0.21181 C 0.11758 0.21482 0.11941 0.21852 0.12123 0.22176 C 0.1224 0.22361 0.12331 0.22593 0.12448 0.22755 C 0.1267 0.23009 0.12904 0.23241 0.13099 0.23588 L 0.13998 0.25139 C 0.1418 0.25486 0.14428 0.25741 0.14558 0.26111 C 0.14636 0.26366 0.14727 0.26597 0.14805 0.26829 C 0.14857 0.27037 0.1487 0.27269 0.14961 0.27408 C 0.15287 0.27894 0.15678 0.28218 0.16016 0.28681 C 0.1612 0.2882 0.16224 0.28982 0.16329 0.2912 C 0.16459 0.29259 0.16615 0.29375 0.16732 0.29514 C 0.16902 0.29745 0.17058 0.29977 0.17227 0.30232 C 0.17305 0.3037 0.1737 0.30556 0.17461 0.30671 C 0.17566 0.30787 0.17683 0.30857 0.17787 0.30949 C 0.18737 0.32616 0.17839 0.31158 0.18685 0.32222 C 0.18933 0.32523 0.19154 0.32894 0.19415 0.33195 C 0.19545 0.33357 0.1987 0.33727 0.19974 0.33912 C 0.20092 0.3412 0.2017 0.34398 0.203 0.34607 C 0.20443 0.34861 0.20625 0.3507 0.20782 0.35324 C 0.20899 0.35509 0.2099 0.35718 0.21107 0.35903 C 0.21172 0.35995 0.21277 0.36042 0.21342 0.36158 C 0.21459 0.36343 0.2155 0.36551 0.21667 0.36736 C 0.21745 0.36852 0.21836 0.36898 0.21915 0.37014 C 0.22006 0.37199 0.22058 0.37408 0.22149 0.3757 C 0.22344 0.37963 0.22878 0.38773 0.23047 0.39005 C 0.23308 0.39306 0.23633 0.39445 0.23855 0.39838 C 0.2418 0.40417 0.23998 0.40185 0.24428 0.40556 C 0.24597 0.40857 0.24688 0.41065 0.24909 0.4125 C 0.2504 0.41366 0.2517 0.41435 0.25313 0.41551 C 0.25665 0.42176 0.25756 0.42408 0.26355 0.42801 C 0.26888 0.43195 0.26641 0.4294 0.27084 0.43519 C 0.27201 0.44097 0.27266 0.43958 0.26928 0.43958 L 0.26928 0.43982 C 0.24961 0.4419 0.25196 0.44213 0.22318 0.43958 C 0.22019 0.43935 0.21719 0.4375 0.21433 0.43658 C 0.21185 0.43611 0.20938 0.43542 0.20704 0.43519 C 0.20027 0.43449 0.19362 0.43426 0.18685 0.4338 C 0.16576 0.42963 0.17709 0.43171 0.15287 0.42801 C 0.14219 0.42454 0.1375 0.42176 0.12618 0.42269 C 0.12396 0.42269 0.12175 0.42454 0.11967 0.42523 C 0.11745 0.42708 0.11563 0.43009 0.11316 0.43102 C 0.10899 0.43241 0.10456 0.43171 0.10027 0.43241 C 0.09818 0.43264 0.09597 0.43357 0.09388 0.4338 C 0.08672 0.43449 0.07969 0.43472 0.07279 0.43519 C 0.06849 0.43611 0.0642 0.43727 0.0599 0.4382 C 0.03152 0.44306 0.0625 0.43658 0.04284 0.44097 C 0.03477 0.44051 0.0267 0.44028 0.01862 0.43958 C 0.00938 0.43866 0.01758 0.4382 0.01055 0.43658 C 0.00951 0.43634 0.00834 0.43658 0.0073 0.43658 L 0.0073 0.43681 C 0.00704 0.42269 0.00691 0.40857 0.00652 0.39421 C 0.00638 0.39051 0.00586 0.38681 0.00573 0.38287 C 0.00534 0.37662 0.00521 0.3706 0.00495 0.36458 C 0.0043 0.31551 0.00404 0.26644 0.00326 0.21736 C 0.00313 0.20255 0.00261 0.20139 0.00092 0.18773 C 0.00066 0.18056 0.0004 0.17361 -4.58333E-6 0.16667 C -0.00013 0.16065 -0.00078 0.1544 -0.00078 0.14815 C -0.00026 0.10695 -0.00078 0.11343 0.0017 0.09167 C 0.00144 0.08218 0.00131 0.07292 0.00092 0.06343 C -4.58333E-6 0.04537 -0.00039 0.07014 -0.00078 0.04514 C -0.00091 0.0287 -0.00078 0.00625 -0.00078 -0.00139 Z " pathEditMode="relative" rAng="0" ptsTypes="AAAAAAAAAAAAAAAAAAAAAAAAAAAAAAAAAAAAAAAAAAAAAAAAAAAAAAAAAAAAAAAAAAAAAAAAAAAAAAAAAAAAAAAAAA">
                                      <p:cBhvr>
                                        <p:cTn id="2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-1.45833E-6 0.00023 C -0.00182 -0.0044 -0.00403 -0.00834 -0.0056 -0.01297 C -0.00703 -0.0169 -0.00768 -0.02153 -0.00885 -0.02593 C -0.00989 -0.02963 -0.0112 -0.03334 -0.01211 -0.03727 C -0.01797 -0.0632 -0.01042 -0.03565 -0.01536 -0.05301 C -0.01914 -0.09283 -0.01771 -0.075 -0.02018 -0.10625 C -0.02044 -0.12662 -0.02044 -0.14722 -0.02096 -0.16783 C -0.02096 -0.16968 -0.02148 -0.17153 -0.02174 -0.17361 C -0.02252 -0.17963 -0.02278 -0.1831 -0.02331 -0.18935 C -0.02226 -0.19699 -0.02148 -0.20463 -0.02018 -0.21227 C -0.01523 -0.23959 -0.01953 -0.2051 -0.01693 -0.22801 C -0.01771 -0.2581 -0.01771 -0.24722 -0.01771 -0.26088 L -0.01771 -0.26065 C -0.01888 -0.21597 -0.01901 -0.22685 -0.01771 -0.16644 C -0.01771 -0.16297 -0.01719 -0.15972 -0.01693 -0.15625 C -0.01667 -0.12199 -0.01706 -0.0875 -0.01614 -0.05301 C -0.01601 -0.04815 -0.01458 -0.04352 -0.01367 -0.03866 C -0.01263 -0.03241 -0.01068 -0.02199 -0.00885 -0.01574 C -0.00794 -0.01273 -0.0069 -0.00996 -0.0056 -0.00718 C -0.00443 -0.00463 -0.00273 -0.00278 -0.00156 2.59259E-6 C -0.00065 0.00208 -0.00026 0.00509 0.00078 0.00717 C 0.00625 0.01852 0.01159 0.02986 0.01771 0.04004 C 0.02461 0.05092 0.0336 0.05879 0.03958 0.07176 C 0.05156 0.09745 0.0362 0.06574 0.04766 0.08611 C 0.04857 0.08773 0.04909 0.09004 0.05 0.09166 C 0.05091 0.09352 0.05222 0.09444 0.05326 0.09606 C 0.06224 0.11018 0.053 0.09745 0.06055 0.1074 C 0.06901 0.13032 0.06458 0.11921 0.09115 0.15764 C 0.12943 0.21319 0.10104 0.1699 0.12578 0.1993 C 0.12708 0.20069 0.12787 0.20347 0.12904 0.20509 C 0.12969 0.20578 0.13073 0.20578 0.13151 0.20648 C 0.13477 0.20879 0.13789 0.21157 0.14115 0.21365 C 0.15013 0.21921 0.15521 0.22037 0.16458 0.22361 C 0.16589 0.22453 0.16745 0.22477 0.16862 0.22662 C 0.17578 0.23773 0.1918 0.27245 0.20156 0.27662 C 0.2138 0.28217 0.19544 0.27361 0.20807 0.28102 C 0.20938 0.28171 0.21081 0.28194 0.21211 0.2824 C 0.21432 0.28333 0.21862 0.28541 0.21862 0.28565 L 0.21862 0.28541 L 0.21862 0.28565 " pathEditMode="relative" rAng="0" ptsTypes="AAAAAAAAAAAAAAAAAAAAAAAAAAAAAAAAAAAAAAAAA">
                                      <p:cBhvr>
                                        <p:cTn id="3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66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6" grpId="0" animBg="1"/>
      <p:bldP spid="19" grpId="0" animBg="1"/>
      <p:bldP spid="19" grpId="1" animBg="1"/>
      <p:bldP spid="22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50421BC-1F9F-3AE9-C223-0193D19D9F34}"/>
              </a:ext>
            </a:extLst>
          </p:cNvPr>
          <p:cNvGrpSpPr/>
          <p:nvPr/>
        </p:nvGrpSpPr>
        <p:grpSpPr>
          <a:xfrm>
            <a:off x="4707853" y="1697509"/>
            <a:ext cx="7213333" cy="4786685"/>
            <a:chOff x="-2468431" y="399563"/>
            <a:chExt cx="7213333" cy="478668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B23F19-57DA-433A-CA8C-14D20095FFF3}"/>
                </a:ext>
              </a:extLst>
            </p:cNvPr>
            <p:cNvSpPr/>
            <p:nvPr/>
          </p:nvSpPr>
          <p:spPr>
            <a:xfrm>
              <a:off x="1106171" y="2556764"/>
              <a:ext cx="1027394" cy="512032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text, chain&#10;&#10;Description automatically generated">
              <a:extLst>
                <a:ext uri="{FF2B5EF4-FFF2-40B4-BE49-F238E27FC236}">
                  <a16:creationId xmlns:a16="http://schemas.microsoft.com/office/drawing/2014/main" id="{6B41E75B-E84C-A18D-4A24-194C09C4C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68431" y="399563"/>
              <a:ext cx="7213333" cy="4786685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CB75499-1C68-AB33-4F3B-4FA7F79E9FD7}"/>
              </a:ext>
            </a:extLst>
          </p:cNvPr>
          <p:cNvGrpSpPr/>
          <p:nvPr/>
        </p:nvGrpSpPr>
        <p:grpSpPr>
          <a:xfrm>
            <a:off x="6530721" y="4434026"/>
            <a:ext cx="2569293" cy="998337"/>
            <a:chOff x="6483776" y="3610526"/>
            <a:chExt cx="2569293" cy="99833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145AF8-B96F-FBCD-78E9-27BDC824139C}"/>
                </a:ext>
              </a:extLst>
            </p:cNvPr>
            <p:cNvSpPr txBox="1"/>
            <p:nvPr/>
          </p:nvSpPr>
          <p:spPr>
            <a:xfrm>
              <a:off x="6483776" y="4147198"/>
              <a:ext cx="2569293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Exit closer to here?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94D7D40-6852-BA57-4B3A-8F1FFDBFA7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46073" y="3610526"/>
              <a:ext cx="209522" cy="45539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FCEF13B-4B5D-4E0B-9877-A0C2BF64F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12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TCP Slow Start – Revisited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E2135-7773-4268-B3AF-38F5068A7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364" y="1385501"/>
            <a:ext cx="4301948" cy="4471102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Hystart</a:t>
            </a:r>
            <a:r>
              <a:rPr lang="en-US" dirty="0"/>
              <a:t> is designed to </a:t>
            </a:r>
            <a:r>
              <a:rPr lang="en-US" b="1" dirty="0"/>
              <a:t>exit TCP slow</a:t>
            </a:r>
            <a:r>
              <a:rPr lang="en-US" dirty="0"/>
              <a:t> start </a:t>
            </a:r>
            <a:r>
              <a:rPr lang="en-US" i="1" dirty="0"/>
              <a:t>before</a:t>
            </a:r>
            <a:r>
              <a:rPr lang="en-US" dirty="0"/>
              <a:t> packet loss to avoid overshooting link throughput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Hystart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is on as Linux default</a:t>
            </a:r>
          </a:p>
          <a:p>
            <a:endParaRPr lang="en-US" dirty="0"/>
          </a:p>
          <a:p>
            <a:r>
              <a:rPr lang="en-US" dirty="0"/>
              <a:t>When </a:t>
            </a:r>
            <a:r>
              <a:rPr lang="en-US" dirty="0">
                <a:solidFill>
                  <a:srgbClr val="00FF00"/>
                </a:solidFill>
              </a:rPr>
              <a:t>Hystart</a:t>
            </a:r>
            <a:r>
              <a:rPr lang="en-US" dirty="0"/>
              <a:t> works well, it exits slow start before loss to avoid overshooting</a:t>
            </a:r>
          </a:p>
          <a:p>
            <a:endParaRPr lang="en-US" dirty="0"/>
          </a:p>
          <a:p>
            <a:r>
              <a:rPr lang="en-US" dirty="0"/>
              <a:t>When</a:t>
            </a:r>
            <a:r>
              <a:rPr lang="en-US" dirty="0">
                <a:solidFill>
                  <a:srgbClr val="FF0000"/>
                </a:solidFill>
              </a:rPr>
              <a:t> Hystart</a:t>
            </a:r>
            <a:r>
              <a:rPr lang="en-US" dirty="0"/>
              <a:t> does not work well, it exits slow start prematurely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26C4A62-7197-2EA8-F4E0-1956CEDFFD5C}"/>
              </a:ext>
            </a:extLst>
          </p:cNvPr>
          <p:cNvGrpSpPr/>
          <p:nvPr/>
        </p:nvGrpSpPr>
        <p:grpSpPr>
          <a:xfrm>
            <a:off x="7688148" y="1385501"/>
            <a:ext cx="3031114" cy="499168"/>
            <a:chOff x="7641203" y="562001"/>
            <a:chExt cx="3031114" cy="4991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A20D727-0F78-06CD-E659-9071591C97D6}"/>
                </a:ext>
              </a:extLst>
            </p:cNvPr>
            <p:cNvSpPr txBox="1"/>
            <p:nvPr/>
          </p:nvSpPr>
          <p:spPr>
            <a:xfrm>
              <a:off x="8165990" y="562001"/>
              <a:ext cx="2506327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/>
                <a:t>Can we avoid this?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473E29D-6B77-D8F2-FBA6-8C96CDD8CF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41203" y="931333"/>
              <a:ext cx="377686" cy="12983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76E5129-A42B-4FB6-8FB4-81431C6A12E1}"/>
              </a:ext>
            </a:extLst>
          </p:cNvPr>
          <p:cNvSpPr/>
          <p:nvPr/>
        </p:nvSpPr>
        <p:spPr>
          <a:xfrm>
            <a:off x="6292645" y="3690407"/>
            <a:ext cx="3510116" cy="10430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7B5F90-44EA-B3D5-6431-2C8C800893A3}"/>
              </a:ext>
            </a:extLst>
          </p:cNvPr>
          <p:cNvSpPr txBox="1"/>
          <p:nvPr/>
        </p:nvSpPr>
        <p:spPr>
          <a:xfrm>
            <a:off x="664483" y="5789752"/>
            <a:ext cx="5149907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So, how well does </a:t>
            </a:r>
            <a:r>
              <a:rPr lang="en-US" sz="2800" dirty="0">
                <a:solidFill>
                  <a:srgbClr val="0070C0"/>
                </a:solidFill>
              </a:rPr>
              <a:t>Hystart</a:t>
            </a:r>
            <a:r>
              <a:rPr lang="en-US" sz="2800" dirty="0"/>
              <a:t> work for a Geo Satellite link?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7C8A9A2-82A0-46A3-9874-E3CEE6D8DADF}"/>
              </a:ext>
            </a:extLst>
          </p:cNvPr>
          <p:cNvSpPr/>
          <p:nvPr/>
        </p:nvSpPr>
        <p:spPr>
          <a:xfrm>
            <a:off x="6501260" y="1855173"/>
            <a:ext cx="1256427" cy="7208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7F6DF0-2A60-42BE-951A-3E1A8DE86E02}"/>
              </a:ext>
            </a:extLst>
          </p:cNvPr>
          <p:cNvSpPr/>
          <p:nvPr/>
        </p:nvSpPr>
        <p:spPr>
          <a:xfrm>
            <a:off x="6997779" y="1749434"/>
            <a:ext cx="4639357" cy="3682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0524C28-9280-4F5D-A8AF-111612D4565A}"/>
              </a:ext>
            </a:extLst>
          </p:cNvPr>
          <p:cNvGrpSpPr/>
          <p:nvPr/>
        </p:nvGrpSpPr>
        <p:grpSpPr>
          <a:xfrm>
            <a:off x="7102540" y="2576052"/>
            <a:ext cx="4485968" cy="3191316"/>
            <a:chOff x="7102540" y="2576052"/>
            <a:chExt cx="4485968" cy="31913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B84F9E1-EEE2-49F4-B906-47C1FE20ECF2}"/>
                </a:ext>
              </a:extLst>
            </p:cNvPr>
            <p:cNvSpPr/>
            <p:nvPr/>
          </p:nvSpPr>
          <p:spPr>
            <a:xfrm>
              <a:off x="7102540" y="3982065"/>
              <a:ext cx="4485968" cy="17853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BF33E71-938E-46D2-9F79-57C81D138EF0}"/>
                </a:ext>
              </a:extLst>
            </p:cNvPr>
            <p:cNvSpPr/>
            <p:nvPr/>
          </p:nvSpPr>
          <p:spPr>
            <a:xfrm>
              <a:off x="7413524" y="2576052"/>
              <a:ext cx="4157112" cy="1705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760896E-4AE8-4EBB-A65E-681EBE72EF5D}"/>
              </a:ext>
            </a:extLst>
          </p:cNvPr>
          <p:cNvSpPr/>
          <p:nvPr/>
        </p:nvSpPr>
        <p:spPr>
          <a:xfrm>
            <a:off x="6400106" y="1847166"/>
            <a:ext cx="1665728" cy="451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1B0975-6D8D-093B-67FF-6CA08627A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0A6B-B42C-4DDB-9473-F80437E3C2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0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23" grpId="0" animBg="1"/>
      <p:bldP spid="4" grpId="0" animBg="1"/>
      <p:bldP spid="8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B4E21-53BA-498A-91C3-CB356C4A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C5244-1B17-43C1-8314-52DBB53B3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114"/>
            <a:ext cx="6191170" cy="54321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300" dirty="0" err="1"/>
              <a:t>Viasat</a:t>
            </a:r>
            <a:r>
              <a:rPr lang="en-US" sz="3300" dirty="0"/>
              <a:t> testbed</a:t>
            </a:r>
          </a:p>
          <a:p>
            <a:pPr lvl="1"/>
            <a:r>
              <a:rPr lang="en-US" sz="3100" dirty="0"/>
              <a:t>High RTT</a:t>
            </a:r>
          </a:p>
          <a:p>
            <a:pPr lvl="1"/>
            <a:r>
              <a:rPr lang="en-US" sz="3100" dirty="0"/>
              <a:t>Consistent capacity with single satellite</a:t>
            </a:r>
          </a:p>
          <a:p>
            <a:pPr lvl="1"/>
            <a:r>
              <a:rPr lang="en-US" sz="3100" dirty="0">
                <a:ea typeface="+mn-lt"/>
                <a:cs typeface="+mn-lt"/>
              </a:rPr>
              <a:t>Transient uplink scheduling may impact ACK timing</a:t>
            </a:r>
          </a:p>
          <a:p>
            <a:pPr lvl="1"/>
            <a:endParaRPr lang="en-US" sz="29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300" dirty="0"/>
              <a:t>LEO testbed</a:t>
            </a:r>
          </a:p>
          <a:p>
            <a:r>
              <a:rPr lang="en-US" sz="3100" dirty="0">
                <a:ea typeface="+mn-lt"/>
                <a:cs typeface="+mn-lt"/>
              </a:rPr>
              <a:t>Variable Link Capacity </a:t>
            </a:r>
          </a:p>
          <a:p>
            <a:pPr marL="914400" lvl="1" indent="-457200"/>
            <a:r>
              <a:rPr lang="en-US" sz="2600" dirty="0">
                <a:ea typeface="+mn-lt"/>
                <a:cs typeface="+mn-lt"/>
              </a:rPr>
              <a:t>Sensitive to the weather</a:t>
            </a:r>
          </a:p>
          <a:p>
            <a:r>
              <a:rPr lang="en-US" sz="3100" dirty="0">
                <a:ea typeface="+mn-lt"/>
                <a:cs typeface="+mn-lt"/>
              </a:rPr>
              <a:t>Asymmetric Links</a:t>
            </a:r>
          </a:p>
          <a:p>
            <a:pPr marL="914400" lvl="1" indent="-457200"/>
            <a:r>
              <a:rPr lang="en-US" sz="2600" dirty="0">
                <a:ea typeface="+mn-lt"/>
                <a:cs typeface="+mn-lt"/>
              </a:rPr>
              <a:t>Downlink bitrate is higher than uplink bitrate</a:t>
            </a:r>
          </a:p>
          <a:p>
            <a:r>
              <a:rPr lang="en-US" sz="3400" dirty="0">
                <a:solidFill>
                  <a:prstClr val="black"/>
                </a:solidFill>
                <a:ea typeface="+mn-lt"/>
                <a:cs typeface="Calibri" panose="020F0502020204030204"/>
              </a:rPr>
              <a:t>Transient uplink scheduling and handover may impact ACK timing</a:t>
            </a:r>
          </a:p>
          <a:p>
            <a:pPr marL="914400" lvl="1" indent="-457200"/>
            <a:endParaRPr lang="en-US" sz="16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3300" dirty="0"/>
              <a:t>Bulk downloads: </a:t>
            </a:r>
            <a:r>
              <a:rPr lang="en-US" sz="3300" dirty="0">
                <a:solidFill>
                  <a:schemeClr val="accent6">
                    <a:lumMod val="75000"/>
                  </a:schemeClr>
                </a:solidFill>
              </a:rPr>
              <a:t>Hystart On</a:t>
            </a:r>
            <a:r>
              <a:rPr lang="en-US" sz="3300" dirty="0"/>
              <a:t>, </a:t>
            </a:r>
            <a:r>
              <a:rPr lang="en-US" sz="3300" dirty="0">
                <a:solidFill>
                  <a:srgbClr val="C00000"/>
                </a:solidFill>
              </a:rPr>
              <a:t>Hystart Off</a:t>
            </a:r>
          </a:p>
          <a:p>
            <a:pPr marL="0" indent="0">
              <a:buNone/>
            </a:pPr>
            <a:r>
              <a:rPr lang="en-US" sz="3300" dirty="0"/>
              <a:t>Measurements taken at the sender (e.g., throughput)</a:t>
            </a:r>
          </a:p>
          <a:p>
            <a:pPr marL="0" indent="0">
              <a:buNone/>
            </a:pPr>
            <a:endParaRPr lang="en-US" sz="2400" dirty="0"/>
          </a:p>
          <a:p>
            <a:pPr marL="914400" lvl="1" indent="-457200"/>
            <a:endParaRPr lang="en-US" sz="1600" dirty="0">
              <a:cs typeface="Calibri" panose="020F050202020403020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006AB2-9A3D-48D0-0569-70C71D3A31B9}"/>
              </a:ext>
            </a:extLst>
          </p:cNvPr>
          <p:cNvGrpSpPr/>
          <p:nvPr/>
        </p:nvGrpSpPr>
        <p:grpSpPr>
          <a:xfrm>
            <a:off x="7734299" y="552451"/>
            <a:ext cx="4365241" cy="2990850"/>
            <a:chOff x="7108283" y="1649349"/>
            <a:chExt cx="4991258" cy="3223137"/>
          </a:xfrm>
        </p:grpSpPr>
        <p:pic>
          <p:nvPicPr>
            <p:cNvPr id="1026" name="Picture 2" descr="[Satellite Testbed]">
              <a:extLst>
                <a:ext uri="{FF2B5EF4-FFF2-40B4-BE49-F238E27FC236}">
                  <a16:creationId xmlns:a16="http://schemas.microsoft.com/office/drawing/2014/main" id="{588DE8D5-8A81-4C9A-9160-FD009AE4B9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8283" y="1649349"/>
              <a:ext cx="4991258" cy="3223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Arrow: Up 3">
              <a:extLst>
                <a:ext uri="{FF2B5EF4-FFF2-40B4-BE49-F238E27FC236}">
                  <a16:creationId xmlns:a16="http://schemas.microsoft.com/office/drawing/2014/main" id="{7973D2EC-0850-4ADD-8215-B1648BAF8DCF}"/>
                </a:ext>
              </a:extLst>
            </p:cNvPr>
            <p:cNvSpPr/>
            <p:nvPr/>
          </p:nvSpPr>
          <p:spPr>
            <a:xfrm rot="19330077">
              <a:off x="9693218" y="2762395"/>
              <a:ext cx="209550" cy="46672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72ECA61-D9C2-4679-B6B8-E6608EC82320}"/>
                </a:ext>
              </a:extLst>
            </p:cNvPr>
            <p:cNvSpPr txBox="1"/>
            <p:nvPr/>
          </p:nvSpPr>
          <p:spPr>
            <a:xfrm>
              <a:off x="9739525" y="3244334"/>
              <a:ext cx="1235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150 Mb/s</a:t>
              </a:r>
            </a:p>
          </p:txBody>
        </p:sp>
      </p:grp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0639EC4-D45B-5E94-EEFA-D03512363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0A6B-B42C-4DDB-9473-F80437E3C2B2}" type="slidenum">
              <a:rPr lang="en-US" smtClean="0"/>
              <a:t>7</a:t>
            </a:fld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5BDF7D4-BFB7-72E7-B361-6AF1ABB53567}"/>
              </a:ext>
            </a:extLst>
          </p:cNvPr>
          <p:cNvGrpSpPr/>
          <p:nvPr/>
        </p:nvGrpSpPr>
        <p:grpSpPr>
          <a:xfrm>
            <a:off x="7535516" y="3840326"/>
            <a:ext cx="4457700" cy="3017674"/>
            <a:chOff x="7734299" y="3836504"/>
            <a:chExt cx="4457700" cy="3017674"/>
          </a:xfrm>
        </p:grpSpPr>
        <p:pic>
          <p:nvPicPr>
            <p:cNvPr id="12" name="Picture 2" descr="[Satellite Testbed]">
              <a:extLst>
                <a:ext uri="{FF2B5EF4-FFF2-40B4-BE49-F238E27FC236}">
                  <a16:creationId xmlns:a16="http://schemas.microsoft.com/office/drawing/2014/main" id="{9ED0D7E0-4C6D-6863-A488-8CA0ADA5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299" y="3943350"/>
              <a:ext cx="4457700" cy="2910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090A160-15FE-17F8-B8EE-BA68655723CB}"/>
                </a:ext>
              </a:extLst>
            </p:cNvPr>
            <p:cNvSpPr/>
            <p:nvPr/>
          </p:nvSpPr>
          <p:spPr>
            <a:xfrm>
              <a:off x="9581322" y="3836504"/>
              <a:ext cx="1918252" cy="10713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4319E41-36E7-AA09-FC5F-7B57DDF9324A}"/>
                </a:ext>
              </a:extLst>
            </p:cNvPr>
            <p:cNvSpPr/>
            <p:nvPr/>
          </p:nvSpPr>
          <p:spPr>
            <a:xfrm>
              <a:off x="8806070" y="4462670"/>
              <a:ext cx="1341782" cy="12225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98EAAF4-E137-9D44-AD9D-6B39F845BEA2}"/>
                </a:ext>
              </a:extLst>
            </p:cNvPr>
            <p:cNvSpPr/>
            <p:nvPr/>
          </p:nvSpPr>
          <p:spPr>
            <a:xfrm>
              <a:off x="10778987" y="4589760"/>
              <a:ext cx="1341782" cy="12225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" descr="See the source image">
              <a:extLst>
                <a:ext uri="{FF2B5EF4-FFF2-40B4-BE49-F238E27FC236}">
                  <a16:creationId xmlns:a16="http://schemas.microsoft.com/office/drawing/2014/main" id="{E8C1AFB9-EB33-F3D3-E18E-4E23490311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4310" y="4839690"/>
              <a:ext cx="722651" cy="722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Graphic 26" descr="Satellite with solid fill">
              <a:extLst>
                <a:ext uri="{FF2B5EF4-FFF2-40B4-BE49-F238E27FC236}">
                  <a16:creationId xmlns:a16="http://schemas.microsoft.com/office/drawing/2014/main" id="{1A328EBC-8E94-C8F2-F89D-87D886748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317575" y="4788205"/>
              <a:ext cx="390182" cy="390182"/>
            </a:xfrm>
            <a:prstGeom prst="rect">
              <a:avLst/>
            </a:prstGeom>
          </p:spPr>
        </p:pic>
        <p:pic>
          <p:nvPicPr>
            <p:cNvPr id="28" name="Graphic 27" descr="Satellite with solid fill">
              <a:extLst>
                <a:ext uri="{FF2B5EF4-FFF2-40B4-BE49-F238E27FC236}">
                  <a16:creationId xmlns:a16="http://schemas.microsoft.com/office/drawing/2014/main" id="{4233C540-E4D5-9E80-F566-2955BE658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01179" y="4712723"/>
              <a:ext cx="390182" cy="390182"/>
            </a:xfrm>
            <a:prstGeom prst="rect">
              <a:avLst/>
            </a:prstGeom>
          </p:spPr>
        </p:pic>
        <p:pic>
          <p:nvPicPr>
            <p:cNvPr id="29" name="Graphic 28" descr="Satellite with solid fill">
              <a:extLst>
                <a:ext uri="{FF2B5EF4-FFF2-40B4-BE49-F238E27FC236}">
                  <a16:creationId xmlns:a16="http://schemas.microsoft.com/office/drawing/2014/main" id="{8A0D354A-523F-AC1A-F405-824DEF171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263358" y="4480460"/>
              <a:ext cx="390182" cy="390182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C5791DA-5E4F-FC9E-58F9-C5B0C4EC6168}"/>
                </a:ext>
              </a:extLst>
            </p:cNvPr>
            <p:cNvGrpSpPr/>
            <p:nvPr/>
          </p:nvGrpSpPr>
          <p:grpSpPr>
            <a:xfrm rot="1714084">
              <a:off x="9446672" y="4928615"/>
              <a:ext cx="230313" cy="185458"/>
              <a:chOff x="8083444" y="4124482"/>
              <a:chExt cx="258858" cy="180836"/>
            </a:xfrm>
          </p:grpSpPr>
          <p:sp>
            <p:nvSpPr>
              <p:cNvPr id="30" name="Lightning Bolt 29">
                <a:extLst>
                  <a:ext uri="{FF2B5EF4-FFF2-40B4-BE49-F238E27FC236}">
                    <a16:creationId xmlns:a16="http://schemas.microsoft.com/office/drawing/2014/main" id="{FC026C41-C130-CC35-287B-DCF4FBB81CF6}"/>
                  </a:ext>
                </a:extLst>
              </p:cNvPr>
              <p:cNvSpPr/>
              <p:nvPr/>
            </p:nvSpPr>
            <p:spPr>
              <a:xfrm rot="15114511">
                <a:off x="8200006" y="4110421"/>
                <a:ext cx="128236" cy="156357"/>
              </a:xfrm>
              <a:prstGeom prst="lightningBol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Lightning Bolt 30">
                <a:extLst>
                  <a:ext uri="{FF2B5EF4-FFF2-40B4-BE49-F238E27FC236}">
                    <a16:creationId xmlns:a16="http://schemas.microsoft.com/office/drawing/2014/main" id="{BF8BAA98-68E5-DAC4-CBE8-4AE9AE749764}"/>
                  </a:ext>
                </a:extLst>
              </p:cNvPr>
              <p:cNvSpPr/>
              <p:nvPr/>
            </p:nvSpPr>
            <p:spPr>
              <a:xfrm rot="4670688">
                <a:off x="8097505" y="4163021"/>
                <a:ext cx="128236" cy="156357"/>
              </a:xfrm>
              <a:prstGeom prst="lightningBol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BBCD7C0-6DBB-FE46-BE73-9B6B55AF954A}"/>
                </a:ext>
              </a:extLst>
            </p:cNvPr>
            <p:cNvGrpSpPr/>
            <p:nvPr/>
          </p:nvGrpSpPr>
          <p:grpSpPr>
            <a:xfrm rot="15258275">
              <a:off x="11010049" y="4943300"/>
              <a:ext cx="212093" cy="218918"/>
              <a:chOff x="8103922" y="4124482"/>
              <a:chExt cx="238380" cy="213462"/>
            </a:xfrm>
          </p:grpSpPr>
          <p:sp>
            <p:nvSpPr>
              <p:cNvPr id="34" name="Lightning Bolt 33">
                <a:extLst>
                  <a:ext uri="{FF2B5EF4-FFF2-40B4-BE49-F238E27FC236}">
                    <a16:creationId xmlns:a16="http://schemas.microsoft.com/office/drawing/2014/main" id="{C16D5810-8A3D-163E-D60F-3E71A1771B51}"/>
                  </a:ext>
                </a:extLst>
              </p:cNvPr>
              <p:cNvSpPr/>
              <p:nvPr/>
            </p:nvSpPr>
            <p:spPr>
              <a:xfrm rot="16236828">
                <a:off x="8200006" y="4110421"/>
                <a:ext cx="128236" cy="156357"/>
              </a:xfrm>
              <a:prstGeom prst="lightningBol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Lightning Bolt 34">
                <a:extLst>
                  <a:ext uri="{FF2B5EF4-FFF2-40B4-BE49-F238E27FC236}">
                    <a16:creationId xmlns:a16="http://schemas.microsoft.com/office/drawing/2014/main" id="{1E7E904E-ABB9-7994-C43D-3D755DDF88BD}"/>
                  </a:ext>
                </a:extLst>
              </p:cNvPr>
              <p:cNvSpPr/>
              <p:nvPr/>
            </p:nvSpPr>
            <p:spPr>
              <a:xfrm rot="5793005">
                <a:off x="8117983" y="4195647"/>
                <a:ext cx="128236" cy="156357"/>
              </a:xfrm>
              <a:prstGeom prst="lightningBol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Arrow: Up 35">
              <a:extLst>
                <a:ext uri="{FF2B5EF4-FFF2-40B4-BE49-F238E27FC236}">
                  <a16:creationId xmlns:a16="http://schemas.microsoft.com/office/drawing/2014/main" id="{E1A38E78-69EA-84D6-2CA4-A5ADC0076C89}"/>
                </a:ext>
              </a:extLst>
            </p:cNvPr>
            <p:cNvSpPr/>
            <p:nvPr/>
          </p:nvSpPr>
          <p:spPr>
            <a:xfrm rot="19330077">
              <a:off x="9729972" y="5094058"/>
              <a:ext cx="141533" cy="27917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9318267-1C7A-7780-05A3-F35C83E20008}"/>
                </a:ext>
              </a:extLst>
            </p:cNvPr>
            <p:cNvSpPr txBox="1"/>
            <p:nvPr/>
          </p:nvSpPr>
          <p:spPr>
            <a:xfrm>
              <a:off x="9472351" y="5360296"/>
              <a:ext cx="11034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100 Mb/s</a:t>
              </a:r>
            </a:p>
          </p:txBody>
        </p:sp>
        <p:pic>
          <p:nvPicPr>
            <p:cNvPr id="41" name="Graphic 40" descr="Satellite dish outline">
              <a:extLst>
                <a:ext uri="{FF2B5EF4-FFF2-40B4-BE49-F238E27FC236}">
                  <a16:creationId xmlns:a16="http://schemas.microsoft.com/office/drawing/2014/main" id="{9F92F9E0-8D5E-ECA6-4CDA-7FC140102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11459403" y="5312694"/>
              <a:ext cx="573800" cy="573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71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79A16-2AFB-4230-82BB-4876D1902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Times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D76DF4BC-5165-44F1-A6E3-8165B9783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762" y="1153013"/>
            <a:ext cx="6472510" cy="494611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BAE6DD-00CC-4B0D-AAEF-24B9E2CCEBDE}"/>
              </a:ext>
            </a:extLst>
          </p:cNvPr>
          <p:cNvSpPr txBox="1"/>
          <p:nvPr/>
        </p:nvSpPr>
        <p:spPr>
          <a:xfrm>
            <a:off x="408822" y="1929461"/>
            <a:ext cx="50608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MB downloads take </a:t>
            </a:r>
            <a:r>
              <a:rPr lang="en-US" sz="3200" dirty="0">
                <a:solidFill>
                  <a:srgbClr val="C00000"/>
                </a:solidFill>
              </a:rPr>
              <a:t>50% longer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</a:t>
            </a:r>
            <a:r>
              <a:rPr lang="en-US" sz="3200" dirty="0" err="1">
                <a:solidFill>
                  <a:srgbClr val="0070C0"/>
                </a:solidFill>
              </a:rPr>
              <a:t>HyStart</a:t>
            </a:r>
            <a:endParaRPr lang="en-US" sz="32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Average website (5 MB) takes </a:t>
            </a:r>
            <a:r>
              <a:rPr lang="en-US" sz="3200" dirty="0">
                <a:solidFill>
                  <a:srgbClr val="C00000"/>
                </a:solidFill>
              </a:rPr>
              <a:t>2x longer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</a:t>
            </a:r>
            <a:r>
              <a:rPr lang="en-US" sz="3200" dirty="0" err="1">
                <a:solidFill>
                  <a:srgbClr val="0070C0"/>
                </a:solidFill>
              </a:rPr>
              <a:t>HyStart</a:t>
            </a:r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C9A638-6E21-4899-AEA0-7E202FF66266}"/>
              </a:ext>
            </a:extLst>
          </p:cNvPr>
          <p:cNvSpPr/>
          <p:nvPr/>
        </p:nvSpPr>
        <p:spPr>
          <a:xfrm>
            <a:off x="8651875" y="1471931"/>
            <a:ext cx="10795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C1BF252C-A8D8-4CFE-BA68-440FB28BDE25}"/>
              </a:ext>
            </a:extLst>
          </p:cNvPr>
          <p:cNvSpPr/>
          <p:nvPr/>
        </p:nvSpPr>
        <p:spPr>
          <a:xfrm rot="5400000">
            <a:off x="6049558" y="4010078"/>
            <a:ext cx="190122" cy="44362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8DA7ACA2-9F79-4E61-BB95-9E898C6C055B}"/>
              </a:ext>
            </a:extLst>
          </p:cNvPr>
          <p:cNvSpPr/>
          <p:nvPr/>
        </p:nvSpPr>
        <p:spPr>
          <a:xfrm rot="5400000">
            <a:off x="6049558" y="4437922"/>
            <a:ext cx="190122" cy="44362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6DA03277-EEA6-48DF-98CB-08827A0B61C1}"/>
              </a:ext>
            </a:extLst>
          </p:cNvPr>
          <p:cNvSpPr/>
          <p:nvPr/>
        </p:nvSpPr>
        <p:spPr>
          <a:xfrm rot="5400000">
            <a:off x="6413502" y="3386957"/>
            <a:ext cx="190122" cy="44362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49A452AB-EF61-4D05-9E1A-A4DAB3E4382C}"/>
              </a:ext>
            </a:extLst>
          </p:cNvPr>
          <p:cNvSpPr/>
          <p:nvPr/>
        </p:nvSpPr>
        <p:spPr>
          <a:xfrm rot="5400000">
            <a:off x="6413502" y="4105139"/>
            <a:ext cx="190122" cy="44362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D34C46-FBF2-2532-2382-38986130F0CC}"/>
              </a:ext>
            </a:extLst>
          </p:cNvPr>
          <p:cNvSpPr txBox="1"/>
          <p:nvPr/>
        </p:nvSpPr>
        <p:spPr>
          <a:xfrm>
            <a:off x="680034" y="5402243"/>
            <a:ext cx="3995205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Why doesn’t </a:t>
            </a:r>
            <a:r>
              <a:rPr lang="en-US" sz="2800" dirty="0" err="1">
                <a:solidFill>
                  <a:srgbClr val="0070C0"/>
                </a:solidFill>
              </a:rPr>
              <a:t>HyStart</a:t>
            </a:r>
            <a:r>
              <a:rPr lang="en-US" sz="2800" dirty="0"/>
              <a:t> help for Geo Satellite link?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9CA5E-65C5-3A0B-1C7B-858AF9D9C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0A6B-B42C-4DDB-9473-F80437E3C2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0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313EE4-4ACD-6B94-C54F-9FB052E8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7" y="87317"/>
            <a:ext cx="10515600" cy="1325563"/>
          </a:xfrm>
        </p:spPr>
        <p:txBody>
          <a:bodyPr/>
          <a:lstStyle/>
          <a:p>
            <a:r>
              <a:rPr lang="en-US"/>
              <a:t>TCP Round-trip Times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EE884A-98B2-9691-90E6-4CCFE5E03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1822" y="3288558"/>
            <a:ext cx="4653115" cy="3155824"/>
          </a:xfrm>
        </p:spPr>
        <p:txBody>
          <a:bodyPr>
            <a:normAutofit/>
          </a:bodyPr>
          <a:lstStyle/>
          <a:p>
            <a:r>
              <a:rPr lang="en-US"/>
              <a:t>RTT increase but download is </a:t>
            </a:r>
            <a:r>
              <a:rPr lang="en-US" i="1"/>
              <a:t>not</a:t>
            </a:r>
            <a:r>
              <a:rPr lang="en-US"/>
              <a:t> saturating link</a:t>
            </a:r>
          </a:p>
          <a:p>
            <a:pPr lvl="1"/>
            <a:r>
              <a:rPr lang="en-US"/>
              <a:t>TCP Acks need </a:t>
            </a:r>
            <a:r>
              <a:rPr lang="en-US">
                <a:solidFill>
                  <a:srgbClr val="C00000"/>
                </a:solidFill>
              </a:rPr>
              <a:t>channel grant</a:t>
            </a:r>
          </a:p>
          <a:p>
            <a:pPr lvl="1"/>
            <a:r>
              <a:rPr lang="en-US"/>
              <a:t>Channel estimates </a:t>
            </a:r>
            <a:r>
              <a:rPr lang="en-US">
                <a:solidFill>
                  <a:srgbClr val="C00000"/>
                </a:solidFill>
              </a:rPr>
              <a:t>adapt slower</a:t>
            </a:r>
            <a:r>
              <a:rPr lang="en-US"/>
              <a:t> than TCP’s doubling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C7C9C23-D333-667F-7513-ECF874FBC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" y="1179870"/>
            <a:ext cx="7355475" cy="551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D9549F-FE15-9546-E500-EE330002B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008" y="-32462"/>
            <a:ext cx="4384745" cy="32885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A8F259-DA37-B306-4DA0-FD95DC3B3EBE}"/>
              </a:ext>
            </a:extLst>
          </p:cNvPr>
          <p:cNvSpPr txBox="1"/>
          <p:nvPr/>
        </p:nvSpPr>
        <p:spPr>
          <a:xfrm>
            <a:off x="7479934" y="5399869"/>
            <a:ext cx="4297547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Finding exit condition by </a:t>
            </a:r>
            <a:r>
              <a:rPr lang="en-US" sz="2800">
                <a:solidFill>
                  <a:srgbClr val="C00000"/>
                </a:solidFill>
              </a:rPr>
              <a:t>delay</a:t>
            </a:r>
            <a:r>
              <a:rPr lang="en-US" sz="2800"/>
              <a:t> only difficult!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C5B7748-815F-4E73-86F7-EE7F44178ACE}"/>
              </a:ext>
            </a:extLst>
          </p:cNvPr>
          <p:cNvSpPr/>
          <p:nvPr/>
        </p:nvSpPr>
        <p:spPr>
          <a:xfrm rot="21031255">
            <a:off x="755059" y="3751588"/>
            <a:ext cx="2084438" cy="6090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3CBFDE-62BB-4969-AAEE-FCC7DD1EB3D6}"/>
              </a:ext>
            </a:extLst>
          </p:cNvPr>
          <p:cNvSpPr/>
          <p:nvPr/>
        </p:nvSpPr>
        <p:spPr>
          <a:xfrm rot="20391177">
            <a:off x="914398" y="3985292"/>
            <a:ext cx="560439" cy="27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950E51-DB11-4306-9665-3120F8DBAC07}"/>
              </a:ext>
            </a:extLst>
          </p:cNvPr>
          <p:cNvSpPr/>
          <p:nvPr/>
        </p:nvSpPr>
        <p:spPr>
          <a:xfrm>
            <a:off x="7479934" y="624288"/>
            <a:ext cx="4589247" cy="14916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9923A8-CF38-262F-A097-2867F565C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80A6B-B42C-4DDB-9473-F80437E3C2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2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animBg="1"/>
      <p:bldP spid="2" grpId="0" animBg="1"/>
      <p:bldP spid="2" grpId="1" animBg="1"/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1315</TotalTime>
  <Words>1278</Words>
  <Application>Microsoft Office PowerPoint</Application>
  <PresentationFormat>Widescreen</PresentationFormat>
  <Paragraphs>296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Google Sans</vt:lpstr>
      <vt:lpstr>Roboto</vt:lpstr>
      <vt:lpstr>Segoe UI</vt:lpstr>
      <vt:lpstr>Times New Roman</vt:lpstr>
      <vt:lpstr>Office Theme</vt:lpstr>
      <vt:lpstr>Fixing TCP Slow Start for Slow Fat Links</vt:lpstr>
      <vt:lpstr>Introduction – Satellites </vt:lpstr>
      <vt:lpstr>Introduction – TCP </vt:lpstr>
      <vt:lpstr>Buffer Sizes Limit Performance</vt:lpstr>
      <vt:lpstr>Buffer Sizes Limit Performance</vt:lpstr>
      <vt:lpstr>TCP Slow Start – Revisited</vt:lpstr>
      <vt:lpstr>Methodology</vt:lpstr>
      <vt:lpstr>Download Times</vt:lpstr>
      <vt:lpstr>TCP Round-trip Times</vt:lpstr>
      <vt:lpstr>Example of download over LEO link</vt:lpstr>
      <vt:lpstr>Hystart Exits too Early over LEO Link </vt:lpstr>
      <vt:lpstr>PowerPoint Presentation</vt:lpstr>
      <vt:lpstr>PowerPoint Presentation</vt:lpstr>
      <vt:lpstr>PowerPoint Presentation</vt:lpstr>
      <vt:lpstr>Approach</vt:lpstr>
      <vt:lpstr>bictcp_acked_function()</vt:lpstr>
      <vt:lpstr>Bandwidth Estimates over Geo Sat Link</vt:lpstr>
      <vt:lpstr>bictcp_acked_function()</vt:lpstr>
      <vt:lpstr>Results over Geo link</vt:lpstr>
      <vt:lpstr>Results over Geo link</vt:lpstr>
      <vt:lpstr>Conclusion</vt:lpstr>
      <vt:lpstr>Ongoing Work</vt:lpstr>
      <vt:lpstr>Fixing TCP Slow Start for Slow Fat Links</vt:lpstr>
      <vt:lpstr>Appendix</vt:lpstr>
      <vt:lpstr>Algorithm</vt:lpstr>
      <vt:lpstr>Bandwidth Estimates over Geo Sat Link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Reza</dc:creator>
  <cp:lastModifiedBy>Reza</cp:lastModifiedBy>
  <cp:revision>251</cp:revision>
  <dcterms:created xsi:type="dcterms:W3CDTF">2022-10-20T01:06:25Z</dcterms:created>
  <dcterms:modified xsi:type="dcterms:W3CDTF">2022-11-14T03:55:48Z</dcterms:modified>
</cp:coreProperties>
</file>